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Spline Sans"/>
      <p:regular r:id="rId17"/>
    </p:embeddedFont>
    <p:embeddedFont>
      <p:font typeface="Spline Sans"/>
      <p:regular r:id="rId18"/>
    </p:embeddedFont>
    <p:embeddedFont>
      <p:font typeface="Barlow"/>
      <p:regular r:id="rId19"/>
    </p:embeddedFont>
    <p:embeddedFont>
      <p:font typeface="Barlow"/>
      <p:regular r:id="rId20"/>
    </p:embeddedFont>
    <p:embeddedFont>
      <p:font typeface="Barlow"/>
      <p:regular r:id="rId21"/>
    </p:embeddedFont>
    <p:embeddedFont>
      <p:font typeface="Barlow"/>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8" Type="http://schemas.openxmlformats.org/officeDocument/2006/relationships/slideLayout" Target="../slideLayouts/slideLayout1.xml"/><Relationship Id="rId9"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9" Type="http://schemas.openxmlformats.org/officeDocument/2006/relationships/slideLayout" Target="../slideLayouts/slideLayout1.xml"/><Relationship Id="rId10"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7" Type="http://schemas.openxmlformats.org/officeDocument/2006/relationships/slideLayout" Target="../slideLayouts/slideLayout1.xml"/><Relationship Id="rId8"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64037" y="1838444"/>
            <a:ext cx="7415927" cy="1892618"/>
          </a:xfrm>
          <a:prstGeom prst="rect">
            <a:avLst/>
          </a:prstGeom>
          <a:noFill/>
          <a:ln/>
        </p:spPr>
        <p:txBody>
          <a:bodyPr wrap="square" lIns="0" tIns="0" rIns="0" bIns="0" rtlCol="0" anchor="t"/>
          <a:lstStyle/>
          <a:p>
            <a:pPr indent="0" marL="0">
              <a:lnSpc>
                <a:spcPts val="7450"/>
              </a:lnSpc>
              <a:buNone/>
            </a:pPr>
            <a:r>
              <a:rPr lang="en-US" sz="5950" b="1" dirty="0">
                <a:solidFill>
                  <a:srgbClr val="F0FCFF"/>
                </a:solidFill>
                <a:latin typeface="Spline Sans" pitchFamily="34" charset="0"/>
                <a:ea typeface="Spline Sans" pitchFamily="34" charset="-122"/>
                <a:cs typeface="Spline Sans" pitchFamily="34" charset="-120"/>
              </a:rPr>
              <a:t>Frontend di Dunia Kerja</a:t>
            </a:r>
            <a:endParaRPr lang="en-US" sz="5950" dirty="0"/>
          </a:p>
        </p:txBody>
      </p:sp>
      <p:sp>
        <p:nvSpPr>
          <p:cNvPr id="6" name="Text 2"/>
          <p:cNvSpPr/>
          <p:nvPr/>
        </p:nvSpPr>
        <p:spPr>
          <a:xfrm>
            <a:off x="864037" y="4101346"/>
            <a:ext cx="7415927" cy="1580198"/>
          </a:xfrm>
          <a:prstGeom prst="rect">
            <a:avLst/>
          </a:prstGeom>
          <a:noFill/>
          <a:ln/>
        </p:spPr>
        <p:txBody>
          <a:bodyPr wrap="squar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Frontend adalah bagian penting dari web development yang berkaitan dengan antarmuka pengguna (UI) dan pengalaman pengguna (UX). Memahami peran frontend dalam dunia kerja sangat penting bagi siapapun yang ingin berkarier di bidang pengembangan web.</a:t>
            </a:r>
            <a:endParaRPr lang="en-US" sz="1900" dirty="0"/>
          </a:p>
        </p:txBody>
      </p:sp>
      <p:sp>
        <p:nvSpPr>
          <p:cNvPr id="7" name="Shape 3"/>
          <p:cNvSpPr/>
          <p:nvPr/>
        </p:nvSpPr>
        <p:spPr>
          <a:xfrm>
            <a:off x="864037" y="5977652"/>
            <a:ext cx="394930" cy="394930"/>
          </a:xfrm>
          <a:prstGeom prst="roundRect">
            <a:avLst>
              <a:gd name="adj" fmla="val 23151155"/>
            </a:avLst>
          </a:prstGeom>
          <a:noFill/>
          <a:ln w="7620">
            <a:solidFill>
              <a:srgbClr val="FFFFFF"/>
            </a:solidFill>
            <a:prstDash val="solid"/>
          </a:ln>
        </p:spPr>
      </p:sp>
      <p:pic>
        <p:nvPicPr>
          <p:cNvPr id="8" name="Image 2" descr="preencoded.png">    </p:cNvPr>
          <p:cNvPicPr>
            <a:picLocks noChangeAspect="1"/>
          </p:cNvPicPr>
          <p:nvPr/>
        </p:nvPicPr>
        <p:blipFill>
          <a:blip r:embed="rId3"/>
          <a:stretch>
            <a:fillRect/>
          </a:stretch>
        </p:blipFill>
        <p:spPr>
          <a:xfrm>
            <a:off x="871657" y="5985272"/>
            <a:ext cx="379690" cy="379690"/>
          </a:xfrm>
          <a:prstGeom prst="rect">
            <a:avLst/>
          </a:prstGeom>
        </p:spPr>
      </p:pic>
      <p:sp>
        <p:nvSpPr>
          <p:cNvPr id="9" name="Text 4"/>
          <p:cNvSpPr/>
          <p:nvPr/>
        </p:nvSpPr>
        <p:spPr>
          <a:xfrm>
            <a:off x="1382316" y="5959197"/>
            <a:ext cx="2794159" cy="431959"/>
          </a:xfrm>
          <a:prstGeom prst="rect">
            <a:avLst/>
          </a:prstGeom>
          <a:noFill/>
          <a:ln/>
        </p:spPr>
        <p:txBody>
          <a:bodyPr wrap="none" lIns="0" tIns="0" rIns="0" bIns="0" rtlCol="0" anchor="t"/>
          <a:lstStyle/>
          <a:p>
            <a:pPr algn="l" indent="0" marL="0">
              <a:lnSpc>
                <a:spcPts val="3400"/>
              </a:lnSpc>
              <a:buNone/>
            </a:pPr>
            <a:r>
              <a:rPr lang="en-US" sz="2400" b="1" dirty="0">
                <a:solidFill>
                  <a:srgbClr val="E0E4E6"/>
                </a:solidFill>
                <a:latin typeface="Barlow" pitchFamily="34" charset="0"/>
                <a:ea typeface="Barlow" pitchFamily="34" charset="-122"/>
                <a:cs typeface="Barlow" pitchFamily="34" charset="-120"/>
              </a:rPr>
              <a:t>by Randddz Pratama</a:t>
            </a:r>
            <a:endParaRPr lang="en-US" sz="2400" dirty="0"/>
          </a:p>
        </p:txBody>
      </p:sp>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50437" y="2453759"/>
            <a:ext cx="7415927" cy="1371600"/>
          </a:xfrm>
          <a:prstGeom prst="rect">
            <a:avLst/>
          </a:prstGeom>
          <a:noFill/>
          <a:ln/>
        </p:spPr>
        <p:txBody>
          <a:bodyPr wrap="square" lIns="0" tIns="0" rIns="0" bIns="0" rtlCol="0" anchor="t"/>
          <a:lstStyle/>
          <a:p>
            <a:pPr indent="0" marL="0">
              <a:lnSpc>
                <a:spcPts val="5400"/>
              </a:lnSpc>
              <a:buNone/>
            </a:pPr>
            <a:r>
              <a:rPr lang="en-US" sz="4300" b="1" dirty="0">
                <a:solidFill>
                  <a:srgbClr val="F0FCFF"/>
                </a:solidFill>
                <a:latin typeface="Spline Sans" pitchFamily="34" charset="0"/>
                <a:ea typeface="Spline Sans" pitchFamily="34" charset="-122"/>
                <a:cs typeface="Spline Sans" pitchFamily="34" charset="-120"/>
              </a:rPr>
              <a:t>Kesimpulan dan Peluang Pengembangan Diri</a:t>
            </a:r>
            <a:endParaRPr lang="en-US" sz="4300" dirty="0"/>
          </a:p>
        </p:txBody>
      </p:sp>
      <p:sp>
        <p:nvSpPr>
          <p:cNvPr id="6" name="Text 2"/>
          <p:cNvSpPr/>
          <p:nvPr/>
        </p:nvSpPr>
        <p:spPr>
          <a:xfrm>
            <a:off x="6350437" y="4195643"/>
            <a:ext cx="7415927" cy="1580198"/>
          </a:xfrm>
          <a:prstGeom prst="rect">
            <a:avLst/>
          </a:prstGeom>
          <a:noFill/>
          <a:ln/>
        </p:spPr>
        <p:txBody>
          <a:bodyPr wrap="squar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Frontend adalah bidang yang terus berkembang dan menawarkan peluang besar bagi developer yang ingin belajar dan beradaptasi dengan teknologi baru. Teruslah belajar, berlatih, dan kembangkan kemampuanmu untuk menjadi frontend developer yang sukses.</a:t>
            </a:r>
            <a:endParaRPr lang="en-US" sz="190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792123" y="631388"/>
            <a:ext cx="5029914" cy="628769"/>
          </a:xfrm>
          <a:prstGeom prst="rect">
            <a:avLst/>
          </a:prstGeom>
          <a:noFill/>
          <a:ln/>
        </p:spPr>
        <p:txBody>
          <a:bodyPr wrap="none" lIns="0" tIns="0" rIns="0" bIns="0" rtlCol="0" anchor="t"/>
          <a:lstStyle/>
          <a:p>
            <a:pPr indent="0" marL="0">
              <a:lnSpc>
                <a:spcPts val="4950"/>
              </a:lnSpc>
              <a:buNone/>
            </a:pPr>
            <a:r>
              <a:rPr lang="en-US" sz="3950" b="1" dirty="0">
                <a:solidFill>
                  <a:srgbClr val="F0FCFF"/>
                </a:solidFill>
                <a:latin typeface="Spline Sans" pitchFamily="34" charset="0"/>
                <a:ea typeface="Spline Sans" pitchFamily="34" charset="-122"/>
                <a:cs typeface="Spline Sans" pitchFamily="34" charset="-120"/>
              </a:rPr>
              <a:t>Apa itu Frontend?</a:t>
            </a:r>
            <a:endParaRPr lang="en-US" sz="3950" dirty="0"/>
          </a:p>
        </p:txBody>
      </p:sp>
      <p:sp>
        <p:nvSpPr>
          <p:cNvPr id="6" name="Text 2"/>
          <p:cNvSpPr/>
          <p:nvPr/>
        </p:nvSpPr>
        <p:spPr>
          <a:xfrm>
            <a:off x="792123" y="1599605"/>
            <a:ext cx="7559754" cy="1810345"/>
          </a:xfrm>
          <a:prstGeom prst="rect">
            <a:avLst/>
          </a:prstGeom>
          <a:noFill/>
          <a:ln/>
        </p:spPr>
        <p:txBody>
          <a:bodyPr wrap="square" lIns="0" tIns="0" rIns="0" bIns="0" rtlCol="0" anchor="t"/>
          <a:lstStyle/>
          <a:p>
            <a:pPr indent="0" marL="0">
              <a:lnSpc>
                <a:spcPts val="2850"/>
              </a:lnSpc>
              <a:buNone/>
            </a:pPr>
            <a:r>
              <a:rPr lang="en-US" sz="1750" dirty="0">
                <a:solidFill>
                  <a:srgbClr val="E0E4E6"/>
                </a:solidFill>
                <a:latin typeface="Barlow" pitchFamily="34" charset="0"/>
                <a:ea typeface="Barlow" pitchFamily="34" charset="-122"/>
                <a:cs typeface="Barlow" pitchFamily="34" charset="-120"/>
              </a:rPr>
              <a:t>Frontend adalah bagian dari pengembangan web yang bertanggung jawab atas tampilan dan interaksi pengguna dengan website. Frontend developer menggunakan bahasa pemrograman seperti HTML, CSS, dan JavaScript untuk membangun antarmuka yang menarik, responsif, dan mudah digunakan.</a:t>
            </a:r>
            <a:endParaRPr lang="en-US" sz="1750" dirty="0"/>
          </a:p>
        </p:txBody>
      </p:sp>
      <p:sp>
        <p:nvSpPr>
          <p:cNvPr id="7" name="Shape 3"/>
          <p:cNvSpPr/>
          <p:nvPr/>
        </p:nvSpPr>
        <p:spPr>
          <a:xfrm>
            <a:off x="792123" y="3664506"/>
            <a:ext cx="3666768" cy="2034659"/>
          </a:xfrm>
          <a:prstGeom prst="roundRect">
            <a:avLst>
              <a:gd name="adj" fmla="val 16687"/>
            </a:avLst>
          </a:prstGeom>
          <a:solidFill>
            <a:srgbClr val="0A081B"/>
          </a:solidFill>
          <a:ln w="22860">
            <a:solidFill>
              <a:srgbClr val="16FFBB"/>
            </a:solidFill>
            <a:prstDash val="solid"/>
          </a:ln>
        </p:spPr>
      </p:sp>
      <p:sp>
        <p:nvSpPr>
          <p:cNvPr id="8" name="Text 4"/>
          <p:cNvSpPr/>
          <p:nvPr/>
        </p:nvSpPr>
        <p:spPr>
          <a:xfrm>
            <a:off x="1041321" y="3913703"/>
            <a:ext cx="2576274" cy="314325"/>
          </a:xfrm>
          <a:prstGeom prst="rect">
            <a:avLst/>
          </a:prstGeom>
          <a:noFill/>
          <a:ln/>
        </p:spPr>
        <p:txBody>
          <a:bodyPr wrap="none" lIns="0" tIns="0" rIns="0" bIns="0" rtlCol="0" anchor="t"/>
          <a:lstStyle/>
          <a:p>
            <a:pPr indent="0" marL="0">
              <a:lnSpc>
                <a:spcPts val="2450"/>
              </a:lnSpc>
              <a:buNone/>
            </a:pPr>
            <a:r>
              <a:rPr lang="en-US" sz="1950" b="1" dirty="0">
                <a:solidFill>
                  <a:srgbClr val="E0E4E6"/>
                </a:solidFill>
                <a:latin typeface="Spline Sans" pitchFamily="34" charset="0"/>
                <a:ea typeface="Spline Sans" pitchFamily="34" charset="-122"/>
                <a:cs typeface="Spline Sans" pitchFamily="34" charset="-120"/>
              </a:rPr>
              <a:t>Antarmuka Pengguna</a:t>
            </a:r>
            <a:endParaRPr lang="en-US" sz="1950" dirty="0"/>
          </a:p>
        </p:txBody>
      </p:sp>
      <p:sp>
        <p:nvSpPr>
          <p:cNvPr id="9" name="Text 5"/>
          <p:cNvSpPr/>
          <p:nvPr/>
        </p:nvSpPr>
        <p:spPr>
          <a:xfrm>
            <a:off x="1041321" y="4363760"/>
            <a:ext cx="3168372" cy="1086207"/>
          </a:xfrm>
          <a:prstGeom prst="rect">
            <a:avLst/>
          </a:prstGeom>
          <a:noFill/>
          <a:ln/>
        </p:spPr>
        <p:txBody>
          <a:bodyPr wrap="square" lIns="0" tIns="0" rIns="0" bIns="0" rtlCol="0" anchor="t"/>
          <a:lstStyle/>
          <a:p>
            <a:pPr indent="0" marL="0">
              <a:lnSpc>
                <a:spcPts val="2850"/>
              </a:lnSpc>
              <a:buNone/>
            </a:pPr>
            <a:r>
              <a:rPr lang="en-US" sz="1750" dirty="0">
                <a:solidFill>
                  <a:srgbClr val="E0E4E6"/>
                </a:solidFill>
                <a:latin typeface="Barlow" pitchFamily="34" charset="0"/>
                <a:ea typeface="Barlow" pitchFamily="34" charset="-122"/>
                <a:cs typeface="Barlow" pitchFamily="34" charset="-120"/>
              </a:rPr>
              <a:t>Tampilan dan desain website, seperti tata letak, warna, dan gambar.</a:t>
            </a:r>
            <a:endParaRPr lang="en-US" sz="1750" dirty="0"/>
          </a:p>
        </p:txBody>
      </p:sp>
      <p:sp>
        <p:nvSpPr>
          <p:cNvPr id="10" name="Shape 6"/>
          <p:cNvSpPr/>
          <p:nvPr/>
        </p:nvSpPr>
        <p:spPr>
          <a:xfrm>
            <a:off x="4685228" y="3664506"/>
            <a:ext cx="3666768" cy="2034659"/>
          </a:xfrm>
          <a:prstGeom prst="roundRect">
            <a:avLst>
              <a:gd name="adj" fmla="val 16687"/>
            </a:avLst>
          </a:prstGeom>
          <a:solidFill>
            <a:srgbClr val="0A081B"/>
          </a:solidFill>
          <a:ln w="22860">
            <a:solidFill>
              <a:srgbClr val="29DDDA"/>
            </a:solidFill>
            <a:prstDash val="solid"/>
          </a:ln>
        </p:spPr>
      </p:sp>
      <p:sp>
        <p:nvSpPr>
          <p:cNvPr id="11" name="Text 7"/>
          <p:cNvSpPr/>
          <p:nvPr/>
        </p:nvSpPr>
        <p:spPr>
          <a:xfrm>
            <a:off x="4934426" y="3913703"/>
            <a:ext cx="2514957" cy="314325"/>
          </a:xfrm>
          <a:prstGeom prst="rect">
            <a:avLst/>
          </a:prstGeom>
          <a:noFill/>
          <a:ln/>
        </p:spPr>
        <p:txBody>
          <a:bodyPr wrap="none" lIns="0" tIns="0" rIns="0" bIns="0" rtlCol="0" anchor="t"/>
          <a:lstStyle/>
          <a:p>
            <a:pPr indent="0" marL="0">
              <a:lnSpc>
                <a:spcPts val="2450"/>
              </a:lnSpc>
              <a:buNone/>
            </a:pPr>
            <a:r>
              <a:rPr lang="en-US" sz="1950" b="1" dirty="0">
                <a:solidFill>
                  <a:srgbClr val="E0E4E6"/>
                </a:solidFill>
                <a:latin typeface="Spline Sans" pitchFamily="34" charset="0"/>
                <a:ea typeface="Spline Sans" pitchFamily="34" charset="-122"/>
                <a:cs typeface="Spline Sans" pitchFamily="34" charset="-120"/>
              </a:rPr>
              <a:t>Interaksi Pengguna</a:t>
            </a:r>
            <a:endParaRPr lang="en-US" sz="1950" dirty="0"/>
          </a:p>
        </p:txBody>
      </p:sp>
      <p:sp>
        <p:nvSpPr>
          <p:cNvPr id="12" name="Text 8"/>
          <p:cNvSpPr/>
          <p:nvPr/>
        </p:nvSpPr>
        <p:spPr>
          <a:xfrm>
            <a:off x="4934426" y="4363760"/>
            <a:ext cx="3168372" cy="724138"/>
          </a:xfrm>
          <a:prstGeom prst="rect">
            <a:avLst/>
          </a:prstGeom>
          <a:noFill/>
          <a:ln/>
        </p:spPr>
        <p:txBody>
          <a:bodyPr wrap="square" lIns="0" tIns="0" rIns="0" bIns="0" rtlCol="0" anchor="t"/>
          <a:lstStyle/>
          <a:p>
            <a:pPr indent="0" marL="0">
              <a:lnSpc>
                <a:spcPts val="2850"/>
              </a:lnSpc>
              <a:buNone/>
            </a:pPr>
            <a:r>
              <a:rPr lang="en-US" sz="1750" dirty="0">
                <a:solidFill>
                  <a:srgbClr val="E0E4E6"/>
                </a:solidFill>
                <a:latin typeface="Barlow" pitchFamily="34" charset="0"/>
                <a:ea typeface="Barlow" pitchFamily="34" charset="-122"/>
                <a:cs typeface="Barlow" pitchFamily="34" charset="-120"/>
              </a:rPr>
              <a:t>Fungsionalitas website, seperti tombol, formulir, dan animasi.</a:t>
            </a:r>
            <a:endParaRPr lang="en-US" sz="1750" dirty="0"/>
          </a:p>
        </p:txBody>
      </p:sp>
      <p:sp>
        <p:nvSpPr>
          <p:cNvPr id="13" name="Shape 9"/>
          <p:cNvSpPr/>
          <p:nvPr/>
        </p:nvSpPr>
        <p:spPr>
          <a:xfrm>
            <a:off x="792123" y="5925502"/>
            <a:ext cx="7559754" cy="1672590"/>
          </a:xfrm>
          <a:prstGeom prst="roundRect">
            <a:avLst>
              <a:gd name="adj" fmla="val 20299"/>
            </a:avLst>
          </a:prstGeom>
          <a:solidFill>
            <a:srgbClr val="0A081B"/>
          </a:solidFill>
          <a:ln w="22860">
            <a:solidFill>
              <a:srgbClr val="37A7E7"/>
            </a:solidFill>
            <a:prstDash val="solid"/>
          </a:ln>
        </p:spPr>
      </p:sp>
      <p:sp>
        <p:nvSpPr>
          <p:cNvPr id="14" name="Text 10"/>
          <p:cNvSpPr/>
          <p:nvPr/>
        </p:nvSpPr>
        <p:spPr>
          <a:xfrm>
            <a:off x="1041321" y="6174700"/>
            <a:ext cx="2724269" cy="314325"/>
          </a:xfrm>
          <a:prstGeom prst="rect">
            <a:avLst/>
          </a:prstGeom>
          <a:noFill/>
          <a:ln/>
        </p:spPr>
        <p:txBody>
          <a:bodyPr wrap="none" lIns="0" tIns="0" rIns="0" bIns="0" rtlCol="0" anchor="t"/>
          <a:lstStyle/>
          <a:p>
            <a:pPr indent="0" marL="0">
              <a:lnSpc>
                <a:spcPts val="2450"/>
              </a:lnSpc>
              <a:buNone/>
            </a:pPr>
            <a:r>
              <a:rPr lang="en-US" sz="1950" b="1" dirty="0">
                <a:solidFill>
                  <a:srgbClr val="E0E4E6"/>
                </a:solidFill>
                <a:latin typeface="Spline Sans" pitchFamily="34" charset="0"/>
                <a:ea typeface="Spline Sans" pitchFamily="34" charset="-122"/>
                <a:cs typeface="Spline Sans" pitchFamily="34" charset="-120"/>
              </a:rPr>
              <a:t>Pengalaman Pengguna</a:t>
            </a:r>
            <a:endParaRPr lang="en-US" sz="1950" dirty="0"/>
          </a:p>
        </p:txBody>
      </p:sp>
      <p:sp>
        <p:nvSpPr>
          <p:cNvPr id="15" name="Text 11"/>
          <p:cNvSpPr/>
          <p:nvPr/>
        </p:nvSpPr>
        <p:spPr>
          <a:xfrm>
            <a:off x="1041321" y="6624757"/>
            <a:ext cx="7061359" cy="724138"/>
          </a:xfrm>
          <a:prstGeom prst="rect">
            <a:avLst/>
          </a:prstGeom>
          <a:noFill/>
          <a:ln/>
        </p:spPr>
        <p:txBody>
          <a:bodyPr wrap="square" lIns="0" tIns="0" rIns="0" bIns="0" rtlCol="0" anchor="t"/>
          <a:lstStyle/>
          <a:p>
            <a:pPr indent="0" marL="0">
              <a:lnSpc>
                <a:spcPts val="2850"/>
              </a:lnSpc>
              <a:buNone/>
            </a:pPr>
            <a:r>
              <a:rPr lang="en-US" sz="1750" dirty="0">
                <a:solidFill>
                  <a:srgbClr val="E0E4E6"/>
                </a:solidFill>
                <a:latin typeface="Barlow" pitchFamily="34" charset="0"/>
                <a:ea typeface="Barlow" pitchFamily="34" charset="-122"/>
                <a:cs typeface="Barlow" pitchFamily="34" charset="-120"/>
              </a:rPr>
              <a:t>Kesan pengguna saat berinteraksi dengan website, seperti kecepatan, kemudahan navigasi, dan estetika.</a:t>
            </a:r>
            <a:endParaRPr lang="en-US" sz="1750" dirty="0"/>
          </a:p>
        </p:txBody>
      </p:sp>
      <p:pic>
        <p:nvPicPr>
          <p:cNvPr id="16"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127790" y="1492091"/>
            <a:ext cx="5606177" cy="508992"/>
          </a:xfrm>
          <a:prstGeom prst="rect">
            <a:avLst/>
          </a:prstGeom>
          <a:noFill/>
          <a:ln/>
        </p:spPr>
        <p:txBody>
          <a:bodyPr wrap="none" lIns="0" tIns="0" rIns="0" bIns="0" rtlCol="0" anchor="t"/>
          <a:lstStyle/>
          <a:p>
            <a:pPr indent="0" marL="0">
              <a:lnSpc>
                <a:spcPts val="4000"/>
              </a:lnSpc>
              <a:buNone/>
            </a:pPr>
            <a:r>
              <a:rPr lang="en-US" sz="3200" b="1" dirty="0">
                <a:solidFill>
                  <a:srgbClr val="F0FCFF"/>
                </a:solidFill>
                <a:latin typeface="Spline Sans" pitchFamily="34" charset="0"/>
                <a:ea typeface="Spline Sans" pitchFamily="34" charset="-122"/>
                <a:cs typeface="Spline Sans" pitchFamily="34" charset="-120"/>
              </a:rPr>
              <a:t>Keterampilan Dasar Frontend</a:t>
            </a:r>
            <a:endParaRPr lang="en-US" sz="3200" dirty="0"/>
          </a:p>
        </p:txBody>
      </p:sp>
      <p:sp>
        <p:nvSpPr>
          <p:cNvPr id="6" name="Text 2"/>
          <p:cNvSpPr/>
          <p:nvPr/>
        </p:nvSpPr>
        <p:spPr>
          <a:xfrm>
            <a:off x="6127790" y="2275880"/>
            <a:ext cx="7861221" cy="586264"/>
          </a:xfrm>
          <a:prstGeom prst="rect">
            <a:avLst/>
          </a:prstGeom>
          <a:noFill/>
          <a:ln/>
        </p:spPr>
        <p:txBody>
          <a:bodyPr wrap="square" lIns="0" tIns="0" rIns="0" bIns="0" rtlCol="0" anchor="t"/>
          <a:lstStyle/>
          <a:p>
            <a:pPr indent="0" marL="0">
              <a:lnSpc>
                <a:spcPts val="2300"/>
              </a:lnSpc>
              <a:buNone/>
            </a:pPr>
            <a:r>
              <a:rPr lang="en-US" sz="1400" dirty="0">
                <a:solidFill>
                  <a:srgbClr val="E0E4E6"/>
                </a:solidFill>
                <a:latin typeface="Barlow" pitchFamily="34" charset="0"/>
                <a:ea typeface="Barlow" pitchFamily="34" charset="-122"/>
                <a:cs typeface="Barlow" pitchFamily="34" charset="-120"/>
              </a:rPr>
              <a:t>Keterampilan dasar frontend sangat penting untuk membangun website yang berfungsi dengan baik. Berikut beberapa keterampilan dasar yang perlu dipelajari:</a:t>
            </a:r>
            <a:endParaRPr lang="en-US" sz="1400" dirty="0"/>
          </a:p>
        </p:txBody>
      </p:sp>
      <p:sp>
        <p:nvSpPr>
          <p:cNvPr id="7" name="Shape 3"/>
          <p:cNvSpPr/>
          <p:nvPr/>
        </p:nvSpPr>
        <p:spPr>
          <a:xfrm>
            <a:off x="6127790" y="3274338"/>
            <a:ext cx="412313" cy="412313"/>
          </a:xfrm>
          <a:prstGeom prst="roundRect">
            <a:avLst>
              <a:gd name="adj" fmla="val 66669"/>
            </a:avLst>
          </a:prstGeom>
          <a:solidFill>
            <a:srgbClr val="0A081B"/>
          </a:solidFill>
          <a:ln w="22860">
            <a:solidFill>
              <a:srgbClr val="16FFBB"/>
            </a:solidFill>
            <a:prstDash val="solid"/>
          </a:ln>
        </p:spPr>
      </p:sp>
      <p:sp>
        <p:nvSpPr>
          <p:cNvPr id="8" name="Text 4"/>
          <p:cNvSpPr/>
          <p:nvPr/>
        </p:nvSpPr>
        <p:spPr>
          <a:xfrm>
            <a:off x="6281023" y="3358277"/>
            <a:ext cx="105728" cy="244316"/>
          </a:xfrm>
          <a:prstGeom prst="rect">
            <a:avLst/>
          </a:prstGeom>
          <a:noFill/>
          <a:ln/>
        </p:spPr>
        <p:txBody>
          <a:bodyPr wrap="none" lIns="0" tIns="0" rIns="0" bIns="0" rtlCol="0" anchor="t"/>
          <a:lstStyle/>
          <a:p>
            <a:pPr algn="ctr" indent="0" marL="0">
              <a:lnSpc>
                <a:spcPts val="1900"/>
              </a:lnSpc>
              <a:buNone/>
            </a:pPr>
            <a:r>
              <a:rPr lang="en-US" sz="1900" b="1" dirty="0">
                <a:solidFill>
                  <a:srgbClr val="E0E4E6"/>
                </a:solidFill>
                <a:latin typeface="Spline Sans" pitchFamily="34" charset="0"/>
                <a:ea typeface="Spline Sans" pitchFamily="34" charset="-122"/>
                <a:cs typeface="Spline Sans" pitchFamily="34" charset="-120"/>
              </a:rPr>
              <a:t>1</a:t>
            </a:r>
            <a:endParaRPr lang="en-US" sz="1900" dirty="0"/>
          </a:p>
        </p:txBody>
      </p:sp>
      <p:sp>
        <p:nvSpPr>
          <p:cNvPr id="9" name="Text 5"/>
          <p:cNvSpPr/>
          <p:nvPr/>
        </p:nvSpPr>
        <p:spPr>
          <a:xfrm>
            <a:off x="6723340" y="3274338"/>
            <a:ext cx="2036088" cy="254437"/>
          </a:xfrm>
          <a:prstGeom prst="rect">
            <a:avLst/>
          </a:prstGeom>
          <a:noFill/>
          <a:ln/>
        </p:spPr>
        <p:txBody>
          <a:bodyPr wrap="none" lIns="0" tIns="0" rIns="0" bIns="0" rtlCol="0" anchor="t"/>
          <a:lstStyle/>
          <a:p>
            <a:pPr indent="0" marL="0">
              <a:lnSpc>
                <a:spcPts val="2000"/>
              </a:lnSpc>
              <a:buNone/>
            </a:pPr>
            <a:r>
              <a:rPr lang="en-US" sz="1600" b="1" dirty="0">
                <a:solidFill>
                  <a:srgbClr val="E0E4E6"/>
                </a:solidFill>
                <a:latin typeface="Spline Sans" pitchFamily="34" charset="0"/>
                <a:ea typeface="Spline Sans" pitchFamily="34" charset="-122"/>
                <a:cs typeface="Spline Sans" pitchFamily="34" charset="-120"/>
              </a:rPr>
              <a:t>HTML</a:t>
            </a:r>
            <a:endParaRPr lang="en-US" sz="1600" dirty="0"/>
          </a:p>
        </p:txBody>
      </p:sp>
      <p:sp>
        <p:nvSpPr>
          <p:cNvPr id="10" name="Text 6"/>
          <p:cNvSpPr/>
          <p:nvPr/>
        </p:nvSpPr>
        <p:spPr>
          <a:xfrm>
            <a:off x="6723340" y="3638669"/>
            <a:ext cx="3243501" cy="1172528"/>
          </a:xfrm>
          <a:prstGeom prst="rect">
            <a:avLst/>
          </a:prstGeom>
          <a:noFill/>
          <a:ln/>
        </p:spPr>
        <p:txBody>
          <a:bodyPr wrap="square" lIns="0" tIns="0" rIns="0" bIns="0" rtlCol="0" anchor="t"/>
          <a:lstStyle/>
          <a:p>
            <a:pPr indent="0" marL="0">
              <a:lnSpc>
                <a:spcPts val="2300"/>
              </a:lnSpc>
              <a:buNone/>
            </a:pPr>
            <a:r>
              <a:rPr lang="en-US" sz="1400" dirty="0">
                <a:solidFill>
                  <a:srgbClr val="E0E4E6"/>
                </a:solidFill>
                <a:latin typeface="Barlow" pitchFamily="34" charset="0"/>
                <a:ea typeface="Barlow" pitchFamily="34" charset="-122"/>
                <a:cs typeface="Barlow" pitchFamily="34" charset="-120"/>
              </a:rPr>
              <a:t>Bahasa pemrograman yang digunakan untuk membangun struktur dasar website, seperti judul, paragraf, dan gambar.</a:t>
            </a:r>
            <a:endParaRPr lang="en-US" sz="1400" dirty="0"/>
          </a:p>
        </p:txBody>
      </p:sp>
      <p:sp>
        <p:nvSpPr>
          <p:cNvPr id="11" name="Shape 7"/>
          <p:cNvSpPr/>
          <p:nvPr/>
        </p:nvSpPr>
        <p:spPr>
          <a:xfrm>
            <a:off x="10150078" y="3274338"/>
            <a:ext cx="412313" cy="412313"/>
          </a:xfrm>
          <a:prstGeom prst="roundRect">
            <a:avLst>
              <a:gd name="adj" fmla="val 66669"/>
            </a:avLst>
          </a:prstGeom>
          <a:solidFill>
            <a:srgbClr val="0A081B"/>
          </a:solidFill>
          <a:ln w="22860">
            <a:solidFill>
              <a:srgbClr val="29DDDA"/>
            </a:solidFill>
            <a:prstDash val="solid"/>
          </a:ln>
        </p:spPr>
      </p:sp>
      <p:sp>
        <p:nvSpPr>
          <p:cNvPr id="12" name="Text 8"/>
          <p:cNvSpPr/>
          <p:nvPr/>
        </p:nvSpPr>
        <p:spPr>
          <a:xfrm>
            <a:off x="10288310" y="3358277"/>
            <a:ext cx="135850" cy="244316"/>
          </a:xfrm>
          <a:prstGeom prst="rect">
            <a:avLst/>
          </a:prstGeom>
          <a:noFill/>
          <a:ln/>
        </p:spPr>
        <p:txBody>
          <a:bodyPr wrap="none" lIns="0" tIns="0" rIns="0" bIns="0" rtlCol="0" anchor="t"/>
          <a:lstStyle/>
          <a:p>
            <a:pPr algn="ctr" indent="0" marL="0">
              <a:lnSpc>
                <a:spcPts val="1900"/>
              </a:lnSpc>
              <a:buNone/>
            </a:pPr>
            <a:r>
              <a:rPr lang="en-US" sz="1900" b="1" dirty="0">
                <a:solidFill>
                  <a:srgbClr val="E0E4E6"/>
                </a:solidFill>
                <a:latin typeface="Spline Sans" pitchFamily="34" charset="0"/>
                <a:ea typeface="Spline Sans" pitchFamily="34" charset="-122"/>
                <a:cs typeface="Spline Sans" pitchFamily="34" charset="-120"/>
              </a:rPr>
              <a:t>2</a:t>
            </a:r>
            <a:endParaRPr lang="en-US" sz="1900" dirty="0"/>
          </a:p>
        </p:txBody>
      </p:sp>
      <p:sp>
        <p:nvSpPr>
          <p:cNvPr id="13" name="Text 9"/>
          <p:cNvSpPr/>
          <p:nvPr/>
        </p:nvSpPr>
        <p:spPr>
          <a:xfrm>
            <a:off x="10745629" y="3274338"/>
            <a:ext cx="2036088" cy="254437"/>
          </a:xfrm>
          <a:prstGeom prst="rect">
            <a:avLst/>
          </a:prstGeom>
          <a:noFill/>
          <a:ln/>
        </p:spPr>
        <p:txBody>
          <a:bodyPr wrap="none" lIns="0" tIns="0" rIns="0" bIns="0" rtlCol="0" anchor="t"/>
          <a:lstStyle/>
          <a:p>
            <a:pPr indent="0" marL="0">
              <a:lnSpc>
                <a:spcPts val="2000"/>
              </a:lnSpc>
              <a:buNone/>
            </a:pPr>
            <a:r>
              <a:rPr lang="en-US" sz="1600" b="1" dirty="0">
                <a:solidFill>
                  <a:srgbClr val="E0E4E6"/>
                </a:solidFill>
                <a:latin typeface="Spline Sans" pitchFamily="34" charset="0"/>
                <a:ea typeface="Spline Sans" pitchFamily="34" charset="-122"/>
                <a:cs typeface="Spline Sans" pitchFamily="34" charset="-120"/>
              </a:rPr>
              <a:t>CSS</a:t>
            </a:r>
            <a:endParaRPr lang="en-US" sz="1600" dirty="0"/>
          </a:p>
        </p:txBody>
      </p:sp>
      <p:sp>
        <p:nvSpPr>
          <p:cNvPr id="14" name="Text 10"/>
          <p:cNvSpPr/>
          <p:nvPr/>
        </p:nvSpPr>
        <p:spPr>
          <a:xfrm>
            <a:off x="10745629" y="3638669"/>
            <a:ext cx="3243501" cy="879396"/>
          </a:xfrm>
          <a:prstGeom prst="rect">
            <a:avLst/>
          </a:prstGeom>
          <a:noFill/>
          <a:ln/>
        </p:spPr>
        <p:txBody>
          <a:bodyPr wrap="square" lIns="0" tIns="0" rIns="0" bIns="0" rtlCol="0" anchor="t"/>
          <a:lstStyle/>
          <a:p>
            <a:pPr indent="0" marL="0">
              <a:lnSpc>
                <a:spcPts val="2300"/>
              </a:lnSpc>
              <a:buNone/>
            </a:pPr>
            <a:r>
              <a:rPr lang="en-US" sz="1400" dirty="0">
                <a:solidFill>
                  <a:srgbClr val="E0E4E6"/>
                </a:solidFill>
                <a:latin typeface="Barlow" pitchFamily="34" charset="0"/>
                <a:ea typeface="Barlow" pitchFamily="34" charset="-122"/>
                <a:cs typeface="Barlow" pitchFamily="34" charset="-120"/>
              </a:rPr>
              <a:t>Bahasa pemrograman yang digunakan untuk mengatur tampilan website, seperti warna, font, dan tata letak.</a:t>
            </a:r>
            <a:endParaRPr lang="en-US" sz="1400" dirty="0"/>
          </a:p>
        </p:txBody>
      </p:sp>
      <p:sp>
        <p:nvSpPr>
          <p:cNvPr id="15" name="Shape 11"/>
          <p:cNvSpPr/>
          <p:nvPr/>
        </p:nvSpPr>
        <p:spPr>
          <a:xfrm>
            <a:off x="6127790" y="5200531"/>
            <a:ext cx="412313" cy="412313"/>
          </a:xfrm>
          <a:prstGeom prst="roundRect">
            <a:avLst>
              <a:gd name="adj" fmla="val 66669"/>
            </a:avLst>
          </a:prstGeom>
          <a:solidFill>
            <a:srgbClr val="0A081B"/>
          </a:solidFill>
          <a:ln w="22860">
            <a:solidFill>
              <a:srgbClr val="37A7E7"/>
            </a:solidFill>
            <a:prstDash val="solid"/>
          </a:ln>
        </p:spPr>
      </p:sp>
      <p:sp>
        <p:nvSpPr>
          <p:cNvPr id="16" name="Text 12"/>
          <p:cNvSpPr/>
          <p:nvPr/>
        </p:nvSpPr>
        <p:spPr>
          <a:xfrm>
            <a:off x="6262449" y="5284470"/>
            <a:ext cx="142994" cy="244316"/>
          </a:xfrm>
          <a:prstGeom prst="rect">
            <a:avLst/>
          </a:prstGeom>
          <a:noFill/>
          <a:ln/>
        </p:spPr>
        <p:txBody>
          <a:bodyPr wrap="none" lIns="0" tIns="0" rIns="0" bIns="0" rtlCol="0" anchor="t"/>
          <a:lstStyle/>
          <a:p>
            <a:pPr algn="ctr" indent="0" marL="0">
              <a:lnSpc>
                <a:spcPts val="1900"/>
              </a:lnSpc>
              <a:buNone/>
            </a:pPr>
            <a:r>
              <a:rPr lang="en-US" sz="1900" b="1" dirty="0">
                <a:solidFill>
                  <a:srgbClr val="E0E4E6"/>
                </a:solidFill>
                <a:latin typeface="Spline Sans" pitchFamily="34" charset="0"/>
                <a:ea typeface="Spline Sans" pitchFamily="34" charset="-122"/>
                <a:cs typeface="Spline Sans" pitchFamily="34" charset="-120"/>
              </a:rPr>
              <a:t>3</a:t>
            </a:r>
            <a:endParaRPr lang="en-US" sz="1900" dirty="0"/>
          </a:p>
        </p:txBody>
      </p:sp>
      <p:sp>
        <p:nvSpPr>
          <p:cNvPr id="17" name="Text 13"/>
          <p:cNvSpPr/>
          <p:nvPr/>
        </p:nvSpPr>
        <p:spPr>
          <a:xfrm>
            <a:off x="6723340" y="5200531"/>
            <a:ext cx="2036088" cy="254437"/>
          </a:xfrm>
          <a:prstGeom prst="rect">
            <a:avLst/>
          </a:prstGeom>
          <a:noFill/>
          <a:ln/>
        </p:spPr>
        <p:txBody>
          <a:bodyPr wrap="none" lIns="0" tIns="0" rIns="0" bIns="0" rtlCol="0" anchor="t"/>
          <a:lstStyle/>
          <a:p>
            <a:pPr indent="0" marL="0">
              <a:lnSpc>
                <a:spcPts val="2000"/>
              </a:lnSpc>
              <a:buNone/>
            </a:pPr>
            <a:r>
              <a:rPr lang="en-US" sz="1600" b="1" dirty="0">
                <a:solidFill>
                  <a:srgbClr val="E0E4E6"/>
                </a:solidFill>
                <a:latin typeface="Spline Sans" pitchFamily="34" charset="0"/>
                <a:ea typeface="Spline Sans" pitchFamily="34" charset="-122"/>
                <a:cs typeface="Spline Sans" pitchFamily="34" charset="-120"/>
              </a:rPr>
              <a:t>JavaScript</a:t>
            </a:r>
            <a:endParaRPr lang="en-US" sz="1600" dirty="0"/>
          </a:p>
        </p:txBody>
      </p:sp>
      <p:sp>
        <p:nvSpPr>
          <p:cNvPr id="18" name="Text 14"/>
          <p:cNvSpPr/>
          <p:nvPr/>
        </p:nvSpPr>
        <p:spPr>
          <a:xfrm>
            <a:off x="6723340" y="5564862"/>
            <a:ext cx="3243501" cy="1172528"/>
          </a:xfrm>
          <a:prstGeom prst="rect">
            <a:avLst/>
          </a:prstGeom>
          <a:noFill/>
          <a:ln/>
        </p:spPr>
        <p:txBody>
          <a:bodyPr wrap="square" lIns="0" tIns="0" rIns="0" bIns="0" rtlCol="0" anchor="t"/>
          <a:lstStyle/>
          <a:p>
            <a:pPr indent="0" marL="0">
              <a:lnSpc>
                <a:spcPts val="2300"/>
              </a:lnSpc>
              <a:buNone/>
            </a:pPr>
            <a:r>
              <a:rPr lang="en-US" sz="1400" dirty="0">
                <a:solidFill>
                  <a:srgbClr val="E0E4E6"/>
                </a:solidFill>
                <a:latin typeface="Barlow" pitchFamily="34" charset="0"/>
                <a:ea typeface="Barlow" pitchFamily="34" charset="-122"/>
                <a:cs typeface="Barlow" pitchFamily="34" charset="-120"/>
              </a:rPr>
              <a:t>Bahasa pemrograman yang digunakan untuk menambahkan interaksi dan fungsionalitas ke website, seperti animasi, formulir, dan efek.</a:t>
            </a:r>
            <a:endParaRPr lang="en-US" sz="1400" dirty="0"/>
          </a:p>
        </p:txBody>
      </p:sp>
      <p:sp>
        <p:nvSpPr>
          <p:cNvPr id="19" name="Shape 15"/>
          <p:cNvSpPr/>
          <p:nvPr/>
        </p:nvSpPr>
        <p:spPr>
          <a:xfrm>
            <a:off x="10150078" y="5200531"/>
            <a:ext cx="412313" cy="412313"/>
          </a:xfrm>
          <a:prstGeom prst="roundRect">
            <a:avLst>
              <a:gd name="adj" fmla="val 66669"/>
            </a:avLst>
          </a:prstGeom>
          <a:solidFill>
            <a:srgbClr val="0A081B"/>
          </a:solidFill>
          <a:ln w="22860">
            <a:solidFill>
              <a:srgbClr val="091231"/>
            </a:solidFill>
            <a:prstDash val="solid"/>
          </a:ln>
        </p:spPr>
      </p:sp>
      <p:sp>
        <p:nvSpPr>
          <p:cNvPr id="20" name="Text 16"/>
          <p:cNvSpPr/>
          <p:nvPr/>
        </p:nvSpPr>
        <p:spPr>
          <a:xfrm>
            <a:off x="10287238" y="5284470"/>
            <a:ext cx="137993" cy="244316"/>
          </a:xfrm>
          <a:prstGeom prst="rect">
            <a:avLst/>
          </a:prstGeom>
          <a:noFill/>
          <a:ln/>
        </p:spPr>
        <p:txBody>
          <a:bodyPr wrap="none" lIns="0" tIns="0" rIns="0" bIns="0" rtlCol="0" anchor="t"/>
          <a:lstStyle/>
          <a:p>
            <a:pPr algn="ctr" indent="0" marL="0">
              <a:lnSpc>
                <a:spcPts val="1900"/>
              </a:lnSpc>
              <a:buNone/>
            </a:pPr>
            <a:r>
              <a:rPr lang="en-US" sz="1900" b="1" dirty="0">
                <a:solidFill>
                  <a:srgbClr val="E0E4E6"/>
                </a:solidFill>
                <a:latin typeface="Spline Sans" pitchFamily="34" charset="0"/>
                <a:ea typeface="Spline Sans" pitchFamily="34" charset="-122"/>
                <a:cs typeface="Spline Sans" pitchFamily="34" charset="-120"/>
              </a:rPr>
              <a:t>4</a:t>
            </a:r>
            <a:endParaRPr lang="en-US" sz="1900" dirty="0"/>
          </a:p>
        </p:txBody>
      </p:sp>
      <p:sp>
        <p:nvSpPr>
          <p:cNvPr id="21" name="Text 17"/>
          <p:cNvSpPr/>
          <p:nvPr/>
        </p:nvSpPr>
        <p:spPr>
          <a:xfrm>
            <a:off x="10745629" y="5200531"/>
            <a:ext cx="2036088" cy="254437"/>
          </a:xfrm>
          <a:prstGeom prst="rect">
            <a:avLst/>
          </a:prstGeom>
          <a:noFill/>
          <a:ln/>
        </p:spPr>
        <p:txBody>
          <a:bodyPr wrap="none" lIns="0" tIns="0" rIns="0" bIns="0" rtlCol="0" anchor="t"/>
          <a:lstStyle/>
          <a:p>
            <a:pPr indent="0" marL="0">
              <a:lnSpc>
                <a:spcPts val="2000"/>
              </a:lnSpc>
              <a:buNone/>
            </a:pPr>
            <a:r>
              <a:rPr lang="en-US" sz="1600" b="1" dirty="0">
                <a:solidFill>
                  <a:srgbClr val="E0E4E6"/>
                </a:solidFill>
                <a:latin typeface="Spline Sans" pitchFamily="34" charset="0"/>
                <a:ea typeface="Spline Sans" pitchFamily="34" charset="-122"/>
                <a:cs typeface="Spline Sans" pitchFamily="34" charset="-120"/>
              </a:rPr>
              <a:t>Framework</a:t>
            </a:r>
            <a:endParaRPr lang="en-US" sz="1600" dirty="0"/>
          </a:p>
        </p:txBody>
      </p:sp>
      <p:sp>
        <p:nvSpPr>
          <p:cNvPr id="22" name="Text 18"/>
          <p:cNvSpPr/>
          <p:nvPr/>
        </p:nvSpPr>
        <p:spPr>
          <a:xfrm>
            <a:off x="10745629" y="5564862"/>
            <a:ext cx="3243501" cy="1172528"/>
          </a:xfrm>
          <a:prstGeom prst="rect">
            <a:avLst/>
          </a:prstGeom>
          <a:noFill/>
          <a:ln/>
        </p:spPr>
        <p:txBody>
          <a:bodyPr wrap="square" lIns="0" tIns="0" rIns="0" bIns="0" rtlCol="0" anchor="t"/>
          <a:lstStyle/>
          <a:p>
            <a:pPr indent="0" marL="0">
              <a:lnSpc>
                <a:spcPts val="2300"/>
              </a:lnSpc>
              <a:buNone/>
            </a:pPr>
            <a:r>
              <a:rPr lang="en-US" sz="1400" dirty="0">
                <a:solidFill>
                  <a:srgbClr val="E0E4E6"/>
                </a:solidFill>
                <a:latin typeface="Barlow" pitchFamily="34" charset="0"/>
                <a:ea typeface="Barlow" pitchFamily="34" charset="-122"/>
                <a:cs typeface="Barlow" pitchFamily="34" charset="-120"/>
              </a:rPr>
              <a:t>Kerangka kerja yang membantu mempercepat proses pengembangan dengan menyediakan struktur kode dan komponen siap pakai.</a:t>
            </a:r>
            <a:endParaRPr lang="en-US" sz="1400" dirty="0"/>
          </a:p>
        </p:txBody>
      </p:sp>
      <p:pic>
        <p:nvPicPr>
          <p:cNvPr id="23"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508516" y="1415891"/>
            <a:ext cx="5294114" cy="403622"/>
          </a:xfrm>
          <a:prstGeom prst="rect">
            <a:avLst/>
          </a:prstGeom>
          <a:noFill/>
          <a:ln/>
        </p:spPr>
        <p:txBody>
          <a:bodyPr wrap="none" lIns="0" tIns="0" rIns="0" bIns="0" rtlCol="0" anchor="t"/>
          <a:lstStyle/>
          <a:p>
            <a:pPr indent="0" marL="0">
              <a:lnSpc>
                <a:spcPts val="3150"/>
              </a:lnSpc>
              <a:buNone/>
            </a:pPr>
            <a:r>
              <a:rPr lang="en-US" sz="2500" b="1" dirty="0">
                <a:solidFill>
                  <a:srgbClr val="F0FCFF"/>
                </a:solidFill>
                <a:latin typeface="Spline Sans" pitchFamily="34" charset="0"/>
                <a:ea typeface="Spline Sans" pitchFamily="34" charset="-122"/>
                <a:cs typeface="Spline Sans" pitchFamily="34" charset="-120"/>
              </a:rPr>
              <a:t>Perkembangan Teknologi Frontend</a:t>
            </a:r>
            <a:endParaRPr lang="en-US" sz="2500" dirty="0"/>
          </a:p>
        </p:txBody>
      </p:sp>
      <p:sp>
        <p:nvSpPr>
          <p:cNvPr id="6" name="Text 2"/>
          <p:cNvSpPr/>
          <p:nvPr/>
        </p:nvSpPr>
        <p:spPr>
          <a:xfrm>
            <a:off x="508516" y="2037397"/>
            <a:ext cx="8126968" cy="464820"/>
          </a:xfrm>
          <a:prstGeom prst="rect">
            <a:avLst/>
          </a:prstGeom>
          <a:noFill/>
          <a:ln/>
        </p:spPr>
        <p:txBody>
          <a:bodyPr wrap="square" lIns="0" tIns="0" rIns="0" bIns="0" rtlCol="0" anchor="t"/>
          <a:lstStyle/>
          <a:p>
            <a:pPr indent="0" marL="0">
              <a:lnSpc>
                <a:spcPts val="1800"/>
              </a:lnSpc>
              <a:buNone/>
            </a:pPr>
            <a:r>
              <a:rPr lang="en-US" sz="1100" dirty="0">
                <a:solidFill>
                  <a:srgbClr val="E0E4E6"/>
                </a:solidFill>
                <a:latin typeface="Barlow" pitchFamily="34" charset="0"/>
                <a:ea typeface="Barlow" pitchFamily="34" charset="-122"/>
                <a:cs typeface="Barlow" pitchFamily="34" charset="-120"/>
              </a:rPr>
              <a:t>Teknologi frontend terus berkembang dan menghadirkan peluang baru bagi developer. Berikut beberapa tren teknologi frontend saat ini:</a:t>
            </a:r>
            <a:endParaRPr lang="en-US" sz="1100" dirty="0"/>
          </a:p>
        </p:txBody>
      </p:sp>
      <p:sp>
        <p:nvSpPr>
          <p:cNvPr id="7" name="Shape 3"/>
          <p:cNvSpPr/>
          <p:nvPr/>
        </p:nvSpPr>
        <p:spPr>
          <a:xfrm>
            <a:off x="718780" y="2665571"/>
            <a:ext cx="15240" cy="4148138"/>
          </a:xfrm>
          <a:prstGeom prst="roundRect">
            <a:avLst>
              <a:gd name="adj" fmla="val 1430190"/>
            </a:avLst>
          </a:prstGeom>
          <a:solidFill>
            <a:srgbClr val="FFFFFF">
              <a:alpha val="24000"/>
            </a:srgbClr>
          </a:solidFill>
          <a:ln/>
        </p:spPr>
      </p:sp>
      <p:sp>
        <p:nvSpPr>
          <p:cNvPr id="8" name="Shape 4"/>
          <p:cNvSpPr/>
          <p:nvPr/>
        </p:nvSpPr>
        <p:spPr>
          <a:xfrm>
            <a:off x="874574" y="2984659"/>
            <a:ext cx="508516" cy="15240"/>
          </a:xfrm>
          <a:prstGeom prst="roundRect">
            <a:avLst>
              <a:gd name="adj" fmla="val 1430190"/>
            </a:avLst>
          </a:prstGeom>
          <a:solidFill>
            <a:srgbClr val="16FFBB"/>
          </a:solidFill>
          <a:ln/>
        </p:spPr>
      </p:sp>
      <p:sp>
        <p:nvSpPr>
          <p:cNvPr id="9" name="Shape 5"/>
          <p:cNvSpPr/>
          <p:nvPr/>
        </p:nvSpPr>
        <p:spPr>
          <a:xfrm>
            <a:off x="562987" y="2828925"/>
            <a:ext cx="326827" cy="326827"/>
          </a:xfrm>
          <a:prstGeom prst="roundRect">
            <a:avLst>
              <a:gd name="adj" fmla="val 66690"/>
            </a:avLst>
          </a:prstGeom>
          <a:solidFill>
            <a:srgbClr val="0A081B"/>
          </a:solidFill>
          <a:ln w="15240">
            <a:solidFill>
              <a:srgbClr val="16FFBB"/>
            </a:solidFill>
            <a:prstDash val="solid"/>
          </a:ln>
        </p:spPr>
      </p:sp>
      <p:sp>
        <p:nvSpPr>
          <p:cNvPr id="10" name="Text 6"/>
          <p:cNvSpPr/>
          <p:nvPr/>
        </p:nvSpPr>
        <p:spPr>
          <a:xfrm>
            <a:off x="684431" y="2895481"/>
            <a:ext cx="83820" cy="193715"/>
          </a:xfrm>
          <a:prstGeom prst="rect">
            <a:avLst/>
          </a:prstGeom>
          <a:noFill/>
          <a:ln/>
        </p:spPr>
        <p:txBody>
          <a:bodyPr wrap="none" lIns="0" tIns="0" rIns="0" bIns="0" rtlCol="0" anchor="t"/>
          <a:lstStyle/>
          <a:p>
            <a:pPr algn="ctr" indent="0" marL="0">
              <a:lnSpc>
                <a:spcPts val="1500"/>
              </a:lnSpc>
              <a:buNone/>
            </a:pPr>
            <a:r>
              <a:rPr lang="en-US" sz="1500" b="1" dirty="0">
                <a:solidFill>
                  <a:srgbClr val="E0E4E6"/>
                </a:solidFill>
                <a:latin typeface="Spline Sans" pitchFamily="34" charset="0"/>
                <a:ea typeface="Spline Sans" pitchFamily="34" charset="-122"/>
                <a:cs typeface="Spline Sans" pitchFamily="34" charset="-120"/>
              </a:rPr>
              <a:t>1</a:t>
            </a:r>
            <a:endParaRPr lang="en-US" sz="1500" dirty="0"/>
          </a:p>
        </p:txBody>
      </p:sp>
      <p:sp>
        <p:nvSpPr>
          <p:cNvPr id="11" name="Text 7"/>
          <p:cNvSpPr/>
          <p:nvPr/>
        </p:nvSpPr>
        <p:spPr>
          <a:xfrm>
            <a:off x="1525548" y="2810828"/>
            <a:ext cx="1614488" cy="201811"/>
          </a:xfrm>
          <a:prstGeom prst="rect">
            <a:avLst/>
          </a:prstGeom>
          <a:noFill/>
          <a:ln/>
        </p:spPr>
        <p:txBody>
          <a:bodyPr wrap="none" lIns="0" tIns="0" rIns="0" bIns="0" rtlCol="0" anchor="t"/>
          <a:lstStyle/>
          <a:p>
            <a:pPr algn="l" indent="0" marL="0">
              <a:lnSpc>
                <a:spcPts val="1550"/>
              </a:lnSpc>
              <a:buNone/>
            </a:pPr>
            <a:r>
              <a:rPr lang="en-US" sz="1250" b="1" dirty="0">
                <a:solidFill>
                  <a:srgbClr val="E0E4E6"/>
                </a:solidFill>
                <a:latin typeface="Spline Sans" pitchFamily="34" charset="0"/>
                <a:ea typeface="Spline Sans" pitchFamily="34" charset="-122"/>
                <a:cs typeface="Spline Sans" pitchFamily="34" charset="-120"/>
              </a:rPr>
              <a:t>Framework Modern</a:t>
            </a:r>
            <a:endParaRPr lang="en-US" sz="1250" dirty="0"/>
          </a:p>
        </p:txBody>
      </p:sp>
      <p:sp>
        <p:nvSpPr>
          <p:cNvPr id="12" name="Text 8"/>
          <p:cNvSpPr/>
          <p:nvPr/>
        </p:nvSpPr>
        <p:spPr>
          <a:xfrm>
            <a:off x="1525548" y="3099792"/>
            <a:ext cx="7109936" cy="464820"/>
          </a:xfrm>
          <a:prstGeom prst="rect">
            <a:avLst/>
          </a:prstGeom>
          <a:noFill/>
          <a:ln/>
        </p:spPr>
        <p:txBody>
          <a:bodyPr wrap="square" lIns="0" tIns="0" rIns="0" bIns="0" rtlCol="0" anchor="t"/>
          <a:lstStyle/>
          <a:p>
            <a:pPr algn="l" indent="0" marL="0">
              <a:lnSpc>
                <a:spcPts val="1800"/>
              </a:lnSpc>
              <a:buNone/>
            </a:pPr>
            <a:r>
              <a:rPr lang="en-US" sz="1100" dirty="0">
                <a:solidFill>
                  <a:srgbClr val="E0E4E6"/>
                </a:solidFill>
                <a:latin typeface="Barlow" pitchFamily="34" charset="0"/>
                <a:ea typeface="Barlow" pitchFamily="34" charset="-122"/>
                <a:cs typeface="Barlow" pitchFamily="34" charset="-120"/>
              </a:rPr>
              <a:t>React, Vue.js, dan Angular adalah framework populer yang membantu membangun aplikasi web yang kompleks dan interaktif.</a:t>
            </a:r>
            <a:endParaRPr lang="en-US" sz="1100" dirty="0"/>
          </a:p>
        </p:txBody>
      </p:sp>
      <p:sp>
        <p:nvSpPr>
          <p:cNvPr id="13" name="Shape 9"/>
          <p:cNvSpPr/>
          <p:nvPr/>
        </p:nvSpPr>
        <p:spPr>
          <a:xfrm>
            <a:off x="874574" y="4174212"/>
            <a:ext cx="508516" cy="15240"/>
          </a:xfrm>
          <a:prstGeom prst="roundRect">
            <a:avLst>
              <a:gd name="adj" fmla="val 1430190"/>
            </a:avLst>
          </a:prstGeom>
          <a:solidFill>
            <a:srgbClr val="29DDDA"/>
          </a:solidFill>
          <a:ln/>
        </p:spPr>
      </p:sp>
      <p:sp>
        <p:nvSpPr>
          <p:cNvPr id="14" name="Shape 10"/>
          <p:cNvSpPr/>
          <p:nvPr/>
        </p:nvSpPr>
        <p:spPr>
          <a:xfrm>
            <a:off x="562987" y="4018478"/>
            <a:ext cx="326827" cy="326827"/>
          </a:xfrm>
          <a:prstGeom prst="roundRect">
            <a:avLst>
              <a:gd name="adj" fmla="val 66690"/>
            </a:avLst>
          </a:prstGeom>
          <a:solidFill>
            <a:srgbClr val="0A081B"/>
          </a:solidFill>
          <a:ln w="15240">
            <a:solidFill>
              <a:srgbClr val="29DDDA"/>
            </a:solidFill>
            <a:prstDash val="solid"/>
          </a:ln>
        </p:spPr>
      </p:sp>
      <p:sp>
        <p:nvSpPr>
          <p:cNvPr id="15" name="Text 11"/>
          <p:cNvSpPr/>
          <p:nvPr/>
        </p:nvSpPr>
        <p:spPr>
          <a:xfrm>
            <a:off x="672525" y="4085034"/>
            <a:ext cx="107752" cy="193715"/>
          </a:xfrm>
          <a:prstGeom prst="rect">
            <a:avLst/>
          </a:prstGeom>
          <a:noFill/>
          <a:ln/>
        </p:spPr>
        <p:txBody>
          <a:bodyPr wrap="none" lIns="0" tIns="0" rIns="0" bIns="0" rtlCol="0" anchor="t"/>
          <a:lstStyle/>
          <a:p>
            <a:pPr algn="ctr" indent="0" marL="0">
              <a:lnSpc>
                <a:spcPts val="1500"/>
              </a:lnSpc>
              <a:buNone/>
            </a:pPr>
            <a:r>
              <a:rPr lang="en-US" sz="1500" b="1" dirty="0">
                <a:solidFill>
                  <a:srgbClr val="E0E4E6"/>
                </a:solidFill>
                <a:latin typeface="Spline Sans" pitchFamily="34" charset="0"/>
                <a:ea typeface="Spline Sans" pitchFamily="34" charset="-122"/>
                <a:cs typeface="Spline Sans" pitchFamily="34" charset="-120"/>
              </a:rPr>
              <a:t>2</a:t>
            </a:r>
            <a:endParaRPr lang="en-US" sz="1500" dirty="0"/>
          </a:p>
        </p:txBody>
      </p:sp>
      <p:sp>
        <p:nvSpPr>
          <p:cNvPr id="16" name="Text 12"/>
          <p:cNvSpPr/>
          <p:nvPr/>
        </p:nvSpPr>
        <p:spPr>
          <a:xfrm>
            <a:off x="1525548" y="4000381"/>
            <a:ext cx="1747004" cy="201811"/>
          </a:xfrm>
          <a:prstGeom prst="rect">
            <a:avLst/>
          </a:prstGeom>
          <a:noFill/>
          <a:ln/>
        </p:spPr>
        <p:txBody>
          <a:bodyPr wrap="none" lIns="0" tIns="0" rIns="0" bIns="0" rtlCol="0" anchor="t"/>
          <a:lstStyle/>
          <a:p>
            <a:pPr algn="l" indent="0" marL="0">
              <a:lnSpc>
                <a:spcPts val="1550"/>
              </a:lnSpc>
              <a:buNone/>
            </a:pPr>
            <a:r>
              <a:rPr lang="en-US" sz="1250" b="1" dirty="0">
                <a:solidFill>
                  <a:srgbClr val="E0E4E6"/>
                </a:solidFill>
                <a:latin typeface="Spline Sans" pitchFamily="34" charset="0"/>
                <a:ea typeface="Spline Sans" pitchFamily="34" charset="-122"/>
                <a:cs typeface="Spline Sans" pitchFamily="34" charset="-120"/>
              </a:rPr>
              <a:t>Pengembangan Mobile</a:t>
            </a:r>
            <a:endParaRPr lang="en-US" sz="1250" dirty="0"/>
          </a:p>
        </p:txBody>
      </p:sp>
      <p:sp>
        <p:nvSpPr>
          <p:cNvPr id="17" name="Text 13"/>
          <p:cNvSpPr/>
          <p:nvPr/>
        </p:nvSpPr>
        <p:spPr>
          <a:xfrm>
            <a:off x="1525548" y="4289346"/>
            <a:ext cx="7109936" cy="464820"/>
          </a:xfrm>
          <a:prstGeom prst="rect">
            <a:avLst/>
          </a:prstGeom>
          <a:noFill/>
          <a:ln/>
        </p:spPr>
        <p:txBody>
          <a:bodyPr wrap="square" lIns="0" tIns="0" rIns="0" bIns="0" rtlCol="0" anchor="t"/>
          <a:lstStyle/>
          <a:p>
            <a:pPr algn="l" indent="0" marL="0">
              <a:lnSpc>
                <a:spcPts val="1800"/>
              </a:lnSpc>
              <a:buNone/>
            </a:pPr>
            <a:r>
              <a:rPr lang="en-US" sz="1100" dirty="0">
                <a:solidFill>
                  <a:srgbClr val="E0E4E6"/>
                </a:solidFill>
                <a:latin typeface="Barlow" pitchFamily="34" charset="0"/>
                <a:ea typeface="Barlow" pitchFamily="34" charset="-122"/>
                <a:cs typeface="Barlow" pitchFamily="34" charset="-120"/>
              </a:rPr>
              <a:t>Framework seperti React Native dan Ionic membantu membangun aplikasi mobile dengan menggunakan teknologi web.</a:t>
            </a:r>
            <a:endParaRPr lang="en-US" sz="1100" dirty="0"/>
          </a:p>
        </p:txBody>
      </p:sp>
      <p:sp>
        <p:nvSpPr>
          <p:cNvPr id="18" name="Shape 14"/>
          <p:cNvSpPr/>
          <p:nvPr/>
        </p:nvSpPr>
        <p:spPr>
          <a:xfrm>
            <a:off x="874574" y="5363766"/>
            <a:ext cx="508516" cy="15240"/>
          </a:xfrm>
          <a:prstGeom prst="roundRect">
            <a:avLst>
              <a:gd name="adj" fmla="val 1430190"/>
            </a:avLst>
          </a:prstGeom>
          <a:solidFill>
            <a:srgbClr val="37A7E7"/>
          </a:solidFill>
          <a:ln/>
        </p:spPr>
      </p:sp>
      <p:sp>
        <p:nvSpPr>
          <p:cNvPr id="19" name="Shape 15"/>
          <p:cNvSpPr/>
          <p:nvPr/>
        </p:nvSpPr>
        <p:spPr>
          <a:xfrm>
            <a:off x="562987" y="5208032"/>
            <a:ext cx="326827" cy="326827"/>
          </a:xfrm>
          <a:prstGeom prst="roundRect">
            <a:avLst>
              <a:gd name="adj" fmla="val 66690"/>
            </a:avLst>
          </a:prstGeom>
          <a:solidFill>
            <a:srgbClr val="0A081B"/>
          </a:solidFill>
          <a:ln w="15240">
            <a:solidFill>
              <a:srgbClr val="37A7E7"/>
            </a:solidFill>
            <a:prstDash val="solid"/>
          </a:ln>
        </p:spPr>
      </p:sp>
      <p:sp>
        <p:nvSpPr>
          <p:cNvPr id="20" name="Text 16"/>
          <p:cNvSpPr/>
          <p:nvPr/>
        </p:nvSpPr>
        <p:spPr>
          <a:xfrm>
            <a:off x="669667" y="5274588"/>
            <a:ext cx="113467" cy="193715"/>
          </a:xfrm>
          <a:prstGeom prst="rect">
            <a:avLst/>
          </a:prstGeom>
          <a:noFill/>
          <a:ln/>
        </p:spPr>
        <p:txBody>
          <a:bodyPr wrap="none" lIns="0" tIns="0" rIns="0" bIns="0" rtlCol="0" anchor="t"/>
          <a:lstStyle/>
          <a:p>
            <a:pPr algn="ctr" indent="0" marL="0">
              <a:lnSpc>
                <a:spcPts val="1500"/>
              </a:lnSpc>
              <a:buNone/>
            </a:pPr>
            <a:r>
              <a:rPr lang="en-US" sz="1500" b="1" dirty="0">
                <a:solidFill>
                  <a:srgbClr val="E0E4E6"/>
                </a:solidFill>
                <a:latin typeface="Spline Sans" pitchFamily="34" charset="0"/>
                <a:ea typeface="Spline Sans" pitchFamily="34" charset="-122"/>
                <a:cs typeface="Spline Sans" pitchFamily="34" charset="-120"/>
              </a:rPr>
              <a:t>3</a:t>
            </a:r>
            <a:endParaRPr lang="en-US" sz="1500" dirty="0"/>
          </a:p>
        </p:txBody>
      </p:sp>
      <p:sp>
        <p:nvSpPr>
          <p:cNvPr id="21" name="Text 17"/>
          <p:cNvSpPr/>
          <p:nvPr/>
        </p:nvSpPr>
        <p:spPr>
          <a:xfrm>
            <a:off x="1525548" y="5189934"/>
            <a:ext cx="1722953" cy="201811"/>
          </a:xfrm>
          <a:prstGeom prst="rect">
            <a:avLst/>
          </a:prstGeom>
          <a:noFill/>
          <a:ln/>
        </p:spPr>
        <p:txBody>
          <a:bodyPr wrap="none" lIns="0" tIns="0" rIns="0" bIns="0" rtlCol="0" anchor="t"/>
          <a:lstStyle/>
          <a:p>
            <a:pPr algn="l" indent="0" marL="0">
              <a:lnSpc>
                <a:spcPts val="1550"/>
              </a:lnSpc>
              <a:buNone/>
            </a:pPr>
            <a:r>
              <a:rPr lang="en-US" sz="1250" b="1" dirty="0">
                <a:solidFill>
                  <a:srgbClr val="E0E4E6"/>
                </a:solidFill>
                <a:latin typeface="Spline Sans" pitchFamily="34" charset="0"/>
                <a:ea typeface="Spline Sans" pitchFamily="34" charset="-122"/>
                <a:cs typeface="Spline Sans" pitchFamily="34" charset="-120"/>
              </a:rPr>
              <a:t>Server-Side Rendering</a:t>
            </a:r>
            <a:endParaRPr lang="en-US" sz="1250" dirty="0"/>
          </a:p>
        </p:txBody>
      </p:sp>
      <p:sp>
        <p:nvSpPr>
          <p:cNvPr id="22" name="Text 18"/>
          <p:cNvSpPr/>
          <p:nvPr/>
        </p:nvSpPr>
        <p:spPr>
          <a:xfrm>
            <a:off x="1525548" y="5478899"/>
            <a:ext cx="7109936" cy="232410"/>
          </a:xfrm>
          <a:prstGeom prst="rect">
            <a:avLst/>
          </a:prstGeom>
          <a:noFill/>
          <a:ln/>
        </p:spPr>
        <p:txBody>
          <a:bodyPr wrap="none" lIns="0" tIns="0" rIns="0" bIns="0" rtlCol="0" anchor="t"/>
          <a:lstStyle/>
          <a:p>
            <a:pPr algn="l" indent="0" marL="0">
              <a:lnSpc>
                <a:spcPts val="1800"/>
              </a:lnSpc>
              <a:buNone/>
            </a:pPr>
            <a:r>
              <a:rPr lang="en-US" sz="1100" dirty="0">
                <a:solidFill>
                  <a:srgbClr val="E0E4E6"/>
                </a:solidFill>
                <a:latin typeface="Barlow" pitchFamily="34" charset="0"/>
                <a:ea typeface="Barlow" pitchFamily="34" charset="-122"/>
                <a:cs typeface="Barlow" pitchFamily="34" charset="-120"/>
              </a:rPr>
              <a:t>Membuat website lebih cepat dan SEO-friendly dengan merender halaman di server sebelum dikirim ke browser.</a:t>
            </a:r>
            <a:endParaRPr lang="en-US" sz="1100" dirty="0"/>
          </a:p>
        </p:txBody>
      </p:sp>
      <p:sp>
        <p:nvSpPr>
          <p:cNvPr id="23" name="Shape 19"/>
          <p:cNvSpPr/>
          <p:nvPr/>
        </p:nvSpPr>
        <p:spPr>
          <a:xfrm>
            <a:off x="874574" y="6320909"/>
            <a:ext cx="508516" cy="15240"/>
          </a:xfrm>
          <a:prstGeom prst="roundRect">
            <a:avLst>
              <a:gd name="adj" fmla="val 1430190"/>
            </a:avLst>
          </a:prstGeom>
          <a:solidFill>
            <a:srgbClr val="091231"/>
          </a:solidFill>
          <a:ln/>
        </p:spPr>
      </p:sp>
      <p:sp>
        <p:nvSpPr>
          <p:cNvPr id="24" name="Shape 20"/>
          <p:cNvSpPr/>
          <p:nvPr/>
        </p:nvSpPr>
        <p:spPr>
          <a:xfrm>
            <a:off x="562987" y="6165175"/>
            <a:ext cx="326827" cy="326827"/>
          </a:xfrm>
          <a:prstGeom prst="roundRect">
            <a:avLst>
              <a:gd name="adj" fmla="val 66690"/>
            </a:avLst>
          </a:prstGeom>
          <a:solidFill>
            <a:srgbClr val="0A081B"/>
          </a:solidFill>
          <a:ln w="15240">
            <a:solidFill>
              <a:srgbClr val="091231"/>
            </a:solidFill>
            <a:prstDash val="solid"/>
          </a:ln>
        </p:spPr>
      </p:sp>
      <p:sp>
        <p:nvSpPr>
          <p:cNvPr id="25" name="Text 21"/>
          <p:cNvSpPr/>
          <p:nvPr/>
        </p:nvSpPr>
        <p:spPr>
          <a:xfrm>
            <a:off x="671691" y="6231731"/>
            <a:ext cx="109418" cy="193715"/>
          </a:xfrm>
          <a:prstGeom prst="rect">
            <a:avLst/>
          </a:prstGeom>
          <a:noFill/>
          <a:ln/>
        </p:spPr>
        <p:txBody>
          <a:bodyPr wrap="none" lIns="0" tIns="0" rIns="0" bIns="0" rtlCol="0" anchor="t"/>
          <a:lstStyle/>
          <a:p>
            <a:pPr algn="ctr" indent="0" marL="0">
              <a:lnSpc>
                <a:spcPts val="1500"/>
              </a:lnSpc>
              <a:buNone/>
            </a:pPr>
            <a:r>
              <a:rPr lang="en-US" sz="1500" b="1" dirty="0">
                <a:solidFill>
                  <a:srgbClr val="E0E4E6"/>
                </a:solidFill>
                <a:latin typeface="Spline Sans" pitchFamily="34" charset="0"/>
                <a:ea typeface="Spline Sans" pitchFamily="34" charset="-122"/>
                <a:cs typeface="Spline Sans" pitchFamily="34" charset="-120"/>
              </a:rPr>
              <a:t>4</a:t>
            </a:r>
            <a:endParaRPr lang="en-US" sz="1500" dirty="0"/>
          </a:p>
        </p:txBody>
      </p:sp>
      <p:sp>
        <p:nvSpPr>
          <p:cNvPr id="26" name="Text 22"/>
          <p:cNvSpPr/>
          <p:nvPr/>
        </p:nvSpPr>
        <p:spPr>
          <a:xfrm>
            <a:off x="1525548" y="6147078"/>
            <a:ext cx="1614488" cy="201811"/>
          </a:xfrm>
          <a:prstGeom prst="rect">
            <a:avLst/>
          </a:prstGeom>
          <a:noFill/>
          <a:ln/>
        </p:spPr>
        <p:txBody>
          <a:bodyPr wrap="none" lIns="0" tIns="0" rIns="0" bIns="0" rtlCol="0" anchor="t"/>
          <a:lstStyle/>
          <a:p>
            <a:pPr algn="l" indent="0" marL="0">
              <a:lnSpc>
                <a:spcPts val="1550"/>
              </a:lnSpc>
              <a:buNone/>
            </a:pPr>
            <a:r>
              <a:rPr lang="en-US" sz="1250" b="1" dirty="0">
                <a:solidFill>
                  <a:srgbClr val="E0E4E6"/>
                </a:solidFill>
                <a:latin typeface="Spline Sans" pitchFamily="34" charset="0"/>
                <a:ea typeface="Spline Sans" pitchFamily="34" charset="-122"/>
                <a:cs typeface="Spline Sans" pitchFamily="34" charset="-120"/>
              </a:rPr>
              <a:t>Microservices</a:t>
            </a:r>
            <a:endParaRPr lang="en-US" sz="1250" dirty="0"/>
          </a:p>
        </p:txBody>
      </p:sp>
      <p:sp>
        <p:nvSpPr>
          <p:cNvPr id="27" name="Text 23"/>
          <p:cNvSpPr/>
          <p:nvPr/>
        </p:nvSpPr>
        <p:spPr>
          <a:xfrm>
            <a:off x="1525548" y="6436043"/>
            <a:ext cx="7109936" cy="232410"/>
          </a:xfrm>
          <a:prstGeom prst="rect">
            <a:avLst/>
          </a:prstGeom>
          <a:noFill/>
          <a:ln/>
        </p:spPr>
        <p:txBody>
          <a:bodyPr wrap="none" lIns="0" tIns="0" rIns="0" bIns="0" rtlCol="0" anchor="t"/>
          <a:lstStyle/>
          <a:p>
            <a:pPr algn="l" indent="0" marL="0">
              <a:lnSpc>
                <a:spcPts val="1800"/>
              </a:lnSpc>
              <a:buNone/>
            </a:pPr>
            <a:r>
              <a:rPr lang="en-US" sz="1100" dirty="0">
                <a:solidFill>
                  <a:srgbClr val="E0E4E6"/>
                </a:solidFill>
                <a:latin typeface="Barlow" pitchFamily="34" charset="0"/>
                <a:ea typeface="Barlow" pitchFamily="34" charset="-122"/>
                <a:cs typeface="Barlow" pitchFamily="34" charset="-120"/>
              </a:rPr>
              <a:t>Membangun aplikasi web dengan memecahnya menjadi komponen kecil dan independen yang mudah dipelihara.</a:t>
            </a:r>
            <a:endParaRPr lang="en-US" sz="1100" dirty="0"/>
          </a:p>
        </p:txBody>
      </p:sp>
      <p:pic>
        <p:nvPicPr>
          <p:cNvPr id="2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
        <p:nvSpPr>
          <p:cNvPr id="4" name="Text 1"/>
          <p:cNvSpPr/>
          <p:nvPr/>
        </p:nvSpPr>
        <p:spPr>
          <a:xfrm>
            <a:off x="864037" y="1869162"/>
            <a:ext cx="8808720" cy="685800"/>
          </a:xfrm>
          <a:prstGeom prst="rect">
            <a:avLst/>
          </a:prstGeom>
          <a:noFill/>
          <a:ln/>
        </p:spPr>
        <p:txBody>
          <a:bodyPr wrap="none" lIns="0" tIns="0" rIns="0" bIns="0" rtlCol="0" anchor="t"/>
          <a:lstStyle/>
          <a:p>
            <a:pPr indent="0" marL="0">
              <a:lnSpc>
                <a:spcPts val="5400"/>
              </a:lnSpc>
              <a:buNone/>
            </a:pPr>
            <a:r>
              <a:rPr lang="en-US" sz="4300" b="1" dirty="0">
                <a:solidFill>
                  <a:srgbClr val="F0FCFF"/>
                </a:solidFill>
                <a:latin typeface="Spline Sans" pitchFamily="34" charset="0"/>
                <a:ea typeface="Spline Sans" pitchFamily="34" charset="-122"/>
                <a:cs typeface="Spline Sans" pitchFamily="34" charset="-120"/>
              </a:rPr>
              <a:t>Tantangan Frontend di Dunia Kerja</a:t>
            </a:r>
            <a:endParaRPr lang="en-US" sz="4300" dirty="0"/>
          </a:p>
        </p:txBody>
      </p:sp>
      <p:sp>
        <p:nvSpPr>
          <p:cNvPr id="5" name="Text 2"/>
          <p:cNvSpPr/>
          <p:nvPr/>
        </p:nvSpPr>
        <p:spPr>
          <a:xfrm>
            <a:off x="864037" y="3048714"/>
            <a:ext cx="12902327" cy="395049"/>
          </a:xfrm>
          <a:prstGeom prst="rect">
            <a:avLst/>
          </a:prstGeom>
          <a:noFill/>
          <a:ln/>
        </p:spPr>
        <p:txBody>
          <a:bodyPr wrap="non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Terdapat sejumlah tantangan yang dihadapi oleh frontend developer di dunia kerja. Berikut beberapa contohnya:</a:t>
            </a:r>
            <a:endParaRPr lang="en-US" sz="1900" dirty="0"/>
          </a:p>
        </p:txBody>
      </p:sp>
      <p:sp>
        <p:nvSpPr>
          <p:cNvPr id="6" name="Text 3"/>
          <p:cNvSpPr/>
          <p:nvPr/>
        </p:nvSpPr>
        <p:spPr>
          <a:xfrm>
            <a:off x="864037" y="3968234"/>
            <a:ext cx="3898821" cy="685800"/>
          </a:xfrm>
          <a:prstGeom prst="rect">
            <a:avLst/>
          </a:prstGeom>
          <a:noFill/>
          <a:ln/>
        </p:spPr>
        <p:txBody>
          <a:bodyPr wrap="square" lIns="0" tIns="0" rIns="0" bIns="0" rtlCol="0" anchor="t"/>
          <a:lstStyle/>
          <a:p>
            <a:pPr indent="0" marL="0">
              <a:lnSpc>
                <a:spcPts val="2700"/>
              </a:lnSpc>
              <a:buNone/>
            </a:pPr>
            <a:r>
              <a:rPr lang="en-US" sz="2150" b="1" dirty="0">
                <a:solidFill>
                  <a:srgbClr val="F0FCFF"/>
                </a:solidFill>
                <a:latin typeface="Spline Sans" pitchFamily="34" charset="0"/>
                <a:ea typeface="Spline Sans" pitchFamily="34" charset="-122"/>
                <a:cs typeface="Spline Sans" pitchFamily="34" charset="-120"/>
              </a:rPr>
              <a:t>Teknologi yang Berubah Cepat</a:t>
            </a:r>
            <a:endParaRPr lang="en-US" sz="2150" dirty="0"/>
          </a:p>
        </p:txBody>
      </p:sp>
      <p:sp>
        <p:nvSpPr>
          <p:cNvPr id="7" name="Text 4"/>
          <p:cNvSpPr/>
          <p:nvPr/>
        </p:nvSpPr>
        <p:spPr>
          <a:xfrm>
            <a:off x="864037" y="4900851"/>
            <a:ext cx="3898821" cy="1185148"/>
          </a:xfrm>
          <a:prstGeom prst="rect">
            <a:avLst/>
          </a:prstGeom>
          <a:noFill/>
          <a:ln/>
        </p:spPr>
        <p:txBody>
          <a:bodyPr wrap="squar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Frontend developer harus terus belajar dan beradaptasi dengan teknologi baru yang muncul.</a:t>
            </a:r>
            <a:endParaRPr lang="en-US" sz="1900" dirty="0"/>
          </a:p>
        </p:txBody>
      </p:sp>
      <p:sp>
        <p:nvSpPr>
          <p:cNvPr id="8" name="Text 5"/>
          <p:cNvSpPr/>
          <p:nvPr/>
        </p:nvSpPr>
        <p:spPr>
          <a:xfrm>
            <a:off x="5372695" y="3968234"/>
            <a:ext cx="2743200" cy="342900"/>
          </a:xfrm>
          <a:prstGeom prst="rect">
            <a:avLst/>
          </a:prstGeom>
          <a:noFill/>
          <a:ln/>
        </p:spPr>
        <p:txBody>
          <a:bodyPr wrap="none" lIns="0" tIns="0" rIns="0" bIns="0" rtlCol="0" anchor="t"/>
          <a:lstStyle/>
          <a:p>
            <a:pPr indent="0" marL="0">
              <a:lnSpc>
                <a:spcPts val="2700"/>
              </a:lnSpc>
              <a:buNone/>
            </a:pPr>
            <a:r>
              <a:rPr lang="en-US" sz="2150" b="1" dirty="0">
                <a:solidFill>
                  <a:srgbClr val="F0FCFF"/>
                </a:solidFill>
                <a:latin typeface="Spline Sans" pitchFamily="34" charset="0"/>
                <a:ea typeface="Spline Sans" pitchFamily="34" charset="-122"/>
                <a:cs typeface="Spline Sans" pitchFamily="34" charset="-120"/>
              </a:rPr>
              <a:t>Persaingan Tinggi</a:t>
            </a:r>
            <a:endParaRPr lang="en-US" sz="2150" dirty="0"/>
          </a:p>
        </p:txBody>
      </p:sp>
      <p:sp>
        <p:nvSpPr>
          <p:cNvPr id="9" name="Text 6"/>
          <p:cNvSpPr/>
          <p:nvPr/>
        </p:nvSpPr>
        <p:spPr>
          <a:xfrm>
            <a:off x="5372695" y="4557951"/>
            <a:ext cx="3898821" cy="1580198"/>
          </a:xfrm>
          <a:prstGeom prst="rect">
            <a:avLst/>
          </a:prstGeom>
          <a:noFill/>
          <a:ln/>
        </p:spPr>
        <p:txBody>
          <a:bodyPr wrap="squar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Pasar kerja frontend sangat kompetitif, sehingga developer harus terus meningkatkan keterampilan mereka.</a:t>
            </a:r>
            <a:endParaRPr lang="en-US" sz="1900" dirty="0"/>
          </a:p>
        </p:txBody>
      </p:sp>
      <p:sp>
        <p:nvSpPr>
          <p:cNvPr id="10" name="Text 7"/>
          <p:cNvSpPr/>
          <p:nvPr/>
        </p:nvSpPr>
        <p:spPr>
          <a:xfrm>
            <a:off x="9881354" y="3968234"/>
            <a:ext cx="3898821" cy="685800"/>
          </a:xfrm>
          <a:prstGeom prst="rect">
            <a:avLst/>
          </a:prstGeom>
          <a:noFill/>
          <a:ln/>
        </p:spPr>
        <p:txBody>
          <a:bodyPr wrap="square" lIns="0" tIns="0" rIns="0" bIns="0" rtlCol="0" anchor="t"/>
          <a:lstStyle/>
          <a:p>
            <a:pPr indent="0" marL="0">
              <a:lnSpc>
                <a:spcPts val="2700"/>
              </a:lnSpc>
              <a:buNone/>
            </a:pPr>
            <a:r>
              <a:rPr lang="en-US" sz="2150" b="1" dirty="0">
                <a:solidFill>
                  <a:srgbClr val="F0FCFF"/>
                </a:solidFill>
                <a:latin typeface="Spline Sans" pitchFamily="34" charset="0"/>
                <a:ea typeface="Spline Sans" pitchFamily="34" charset="-122"/>
                <a:cs typeface="Spline Sans" pitchFamily="34" charset="-120"/>
              </a:rPr>
              <a:t>Masalah Performa dan Responsivitas</a:t>
            </a:r>
            <a:endParaRPr lang="en-US" sz="2150" dirty="0"/>
          </a:p>
        </p:txBody>
      </p:sp>
      <p:sp>
        <p:nvSpPr>
          <p:cNvPr id="11" name="Text 8"/>
          <p:cNvSpPr/>
          <p:nvPr/>
        </p:nvSpPr>
        <p:spPr>
          <a:xfrm>
            <a:off x="9881354" y="4900851"/>
            <a:ext cx="3898821" cy="1185148"/>
          </a:xfrm>
          <a:prstGeom prst="rect">
            <a:avLst/>
          </a:prstGeom>
          <a:noFill/>
          <a:ln/>
        </p:spPr>
        <p:txBody>
          <a:bodyPr wrap="squar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Membuat website yang cepat dan berfungsi baik di berbagai perangkat merupakan tantangan tersendiri.</a:t>
            </a:r>
            <a:endParaRPr lang="en-US" sz="1900" dirty="0"/>
          </a:p>
        </p:txBody>
      </p:sp>
      <p:pic>
        <p:nvPicPr>
          <p:cNvPr id="1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602813" y="888206"/>
            <a:ext cx="4149685" cy="478393"/>
          </a:xfrm>
          <a:prstGeom prst="rect">
            <a:avLst/>
          </a:prstGeom>
          <a:noFill/>
          <a:ln/>
        </p:spPr>
        <p:txBody>
          <a:bodyPr wrap="none" lIns="0" tIns="0" rIns="0" bIns="0" rtlCol="0" anchor="t"/>
          <a:lstStyle/>
          <a:p>
            <a:pPr indent="0" marL="0">
              <a:lnSpc>
                <a:spcPts val="3750"/>
              </a:lnSpc>
              <a:buNone/>
            </a:pPr>
            <a:r>
              <a:rPr lang="en-US" sz="3000" b="1" dirty="0">
                <a:solidFill>
                  <a:srgbClr val="F0FCFF"/>
                </a:solidFill>
                <a:latin typeface="Spline Sans" pitchFamily="34" charset="0"/>
                <a:ea typeface="Spline Sans" pitchFamily="34" charset="-122"/>
                <a:cs typeface="Spline Sans" pitchFamily="34" charset="-120"/>
              </a:rPr>
              <a:t>Prospek Karir Frontend</a:t>
            </a:r>
            <a:endParaRPr lang="en-US" sz="3000" dirty="0"/>
          </a:p>
        </p:txBody>
      </p:sp>
      <p:sp>
        <p:nvSpPr>
          <p:cNvPr id="6" name="Text 2"/>
          <p:cNvSpPr/>
          <p:nvPr/>
        </p:nvSpPr>
        <p:spPr>
          <a:xfrm>
            <a:off x="602813" y="1624965"/>
            <a:ext cx="7938373" cy="551259"/>
          </a:xfrm>
          <a:prstGeom prst="rect">
            <a:avLst/>
          </a:prstGeom>
          <a:noFill/>
          <a:ln/>
        </p:spPr>
        <p:txBody>
          <a:bodyPr wrap="square" lIns="0" tIns="0" rIns="0" bIns="0" rtlCol="0" anchor="t"/>
          <a:lstStyle/>
          <a:p>
            <a:pPr indent="0" marL="0">
              <a:lnSpc>
                <a:spcPts val="2150"/>
              </a:lnSpc>
              <a:buNone/>
            </a:pPr>
            <a:r>
              <a:rPr lang="en-US" sz="1350" dirty="0">
                <a:solidFill>
                  <a:srgbClr val="E0E4E6"/>
                </a:solidFill>
                <a:latin typeface="Barlow" pitchFamily="34" charset="0"/>
                <a:ea typeface="Barlow" pitchFamily="34" charset="-122"/>
                <a:cs typeface="Barlow" pitchFamily="34" charset="-120"/>
              </a:rPr>
              <a:t>Prospek karir frontend sangat cerah di masa mendatang. Permintaan akan frontend developer terus meningkat seiring dengan pertumbuhan industri web dan aplikasi mobile.</a:t>
            </a:r>
            <a:endParaRPr lang="en-US" sz="1350" dirty="0"/>
          </a:p>
        </p:txBody>
      </p:sp>
      <p:pic>
        <p:nvPicPr>
          <p:cNvPr id="7" name="Image 2" descr="preencoded.png">    </p:cNvPr>
          <p:cNvPicPr>
            <a:picLocks noChangeAspect="1"/>
          </p:cNvPicPr>
          <p:nvPr/>
        </p:nvPicPr>
        <p:blipFill>
          <a:blip r:embed="rId3"/>
          <a:stretch>
            <a:fillRect/>
          </a:stretch>
        </p:blipFill>
        <p:spPr>
          <a:xfrm>
            <a:off x="602813" y="2369939"/>
            <a:ext cx="430530" cy="430530"/>
          </a:xfrm>
          <a:prstGeom prst="rect">
            <a:avLst/>
          </a:prstGeom>
        </p:spPr>
      </p:pic>
      <p:sp>
        <p:nvSpPr>
          <p:cNvPr id="8" name="Text 3"/>
          <p:cNvSpPr/>
          <p:nvPr/>
        </p:nvSpPr>
        <p:spPr>
          <a:xfrm>
            <a:off x="602813" y="2972633"/>
            <a:ext cx="1980962" cy="239078"/>
          </a:xfrm>
          <a:prstGeom prst="rect">
            <a:avLst/>
          </a:prstGeom>
          <a:noFill/>
          <a:ln/>
        </p:spPr>
        <p:txBody>
          <a:bodyPr wrap="none" lIns="0" tIns="0" rIns="0" bIns="0" rtlCol="0" anchor="t"/>
          <a:lstStyle/>
          <a:p>
            <a:pPr algn="l" indent="0" marL="0">
              <a:lnSpc>
                <a:spcPts val="1850"/>
              </a:lnSpc>
              <a:buNone/>
            </a:pPr>
            <a:r>
              <a:rPr lang="en-US" sz="1500" b="1" dirty="0">
                <a:solidFill>
                  <a:srgbClr val="E0E4E6"/>
                </a:solidFill>
                <a:latin typeface="Spline Sans" pitchFamily="34" charset="0"/>
                <a:ea typeface="Spline Sans" pitchFamily="34" charset="-122"/>
                <a:cs typeface="Spline Sans" pitchFamily="34" charset="-120"/>
              </a:rPr>
              <a:t>Gaji yang Menjanjikan</a:t>
            </a:r>
            <a:endParaRPr lang="en-US" sz="1500" dirty="0"/>
          </a:p>
        </p:txBody>
      </p:sp>
      <p:sp>
        <p:nvSpPr>
          <p:cNvPr id="9" name="Text 4"/>
          <p:cNvSpPr/>
          <p:nvPr/>
        </p:nvSpPr>
        <p:spPr>
          <a:xfrm>
            <a:off x="602813" y="3315057"/>
            <a:ext cx="7938373" cy="275630"/>
          </a:xfrm>
          <a:prstGeom prst="rect">
            <a:avLst/>
          </a:prstGeom>
          <a:noFill/>
          <a:ln/>
        </p:spPr>
        <p:txBody>
          <a:bodyPr wrap="none" lIns="0" tIns="0" rIns="0" bIns="0" rtlCol="0" anchor="t"/>
          <a:lstStyle/>
          <a:p>
            <a:pPr algn="l" indent="0" marL="0">
              <a:lnSpc>
                <a:spcPts val="2150"/>
              </a:lnSpc>
              <a:buNone/>
            </a:pPr>
            <a:r>
              <a:rPr lang="en-US" sz="1350" dirty="0">
                <a:solidFill>
                  <a:srgbClr val="E0E4E6"/>
                </a:solidFill>
                <a:latin typeface="Barlow" pitchFamily="34" charset="0"/>
                <a:ea typeface="Barlow" pitchFamily="34" charset="-122"/>
                <a:cs typeface="Barlow" pitchFamily="34" charset="-120"/>
              </a:rPr>
              <a:t>Frontend developer memiliki gaji yang kompetitif di berbagai perusahaan dan industri.</a:t>
            </a:r>
            <a:endParaRPr lang="en-US" sz="1350" dirty="0"/>
          </a:p>
        </p:txBody>
      </p:sp>
      <p:pic>
        <p:nvPicPr>
          <p:cNvPr id="10" name="Image 3" descr="preencoded.png">    </p:cNvPr>
          <p:cNvPicPr>
            <a:picLocks noChangeAspect="1"/>
          </p:cNvPicPr>
          <p:nvPr/>
        </p:nvPicPr>
        <p:blipFill>
          <a:blip r:embed="rId4"/>
          <a:stretch>
            <a:fillRect/>
          </a:stretch>
        </p:blipFill>
        <p:spPr>
          <a:xfrm>
            <a:off x="602813" y="4107418"/>
            <a:ext cx="430530" cy="430530"/>
          </a:xfrm>
          <a:prstGeom prst="rect">
            <a:avLst/>
          </a:prstGeom>
        </p:spPr>
      </p:pic>
      <p:sp>
        <p:nvSpPr>
          <p:cNvPr id="11" name="Text 5"/>
          <p:cNvSpPr/>
          <p:nvPr/>
        </p:nvSpPr>
        <p:spPr>
          <a:xfrm>
            <a:off x="602813" y="4710113"/>
            <a:ext cx="1913811" cy="239078"/>
          </a:xfrm>
          <a:prstGeom prst="rect">
            <a:avLst/>
          </a:prstGeom>
          <a:noFill/>
          <a:ln/>
        </p:spPr>
        <p:txBody>
          <a:bodyPr wrap="none" lIns="0" tIns="0" rIns="0" bIns="0" rtlCol="0" anchor="t"/>
          <a:lstStyle/>
          <a:p>
            <a:pPr algn="l" indent="0" marL="0">
              <a:lnSpc>
                <a:spcPts val="1850"/>
              </a:lnSpc>
              <a:buNone/>
            </a:pPr>
            <a:r>
              <a:rPr lang="en-US" sz="1500" b="1" dirty="0">
                <a:solidFill>
                  <a:srgbClr val="E0E4E6"/>
                </a:solidFill>
                <a:latin typeface="Spline Sans" pitchFamily="34" charset="0"/>
                <a:ea typeface="Spline Sans" pitchFamily="34" charset="-122"/>
                <a:cs typeface="Spline Sans" pitchFamily="34" charset="-120"/>
              </a:rPr>
              <a:t>Permintaan Tinggi</a:t>
            </a:r>
            <a:endParaRPr lang="en-US" sz="1500" dirty="0"/>
          </a:p>
        </p:txBody>
      </p:sp>
      <p:sp>
        <p:nvSpPr>
          <p:cNvPr id="12" name="Text 6"/>
          <p:cNvSpPr/>
          <p:nvPr/>
        </p:nvSpPr>
        <p:spPr>
          <a:xfrm>
            <a:off x="602813" y="5052536"/>
            <a:ext cx="7938373" cy="551259"/>
          </a:xfrm>
          <a:prstGeom prst="rect">
            <a:avLst/>
          </a:prstGeom>
          <a:noFill/>
          <a:ln/>
        </p:spPr>
        <p:txBody>
          <a:bodyPr wrap="square" lIns="0" tIns="0" rIns="0" bIns="0" rtlCol="0" anchor="t"/>
          <a:lstStyle/>
          <a:p>
            <a:pPr algn="l" indent="0" marL="0">
              <a:lnSpc>
                <a:spcPts val="2150"/>
              </a:lnSpc>
              <a:buNone/>
            </a:pPr>
            <a:r>
              <a:rPr lang="en-US" sz="1350" dirty="0">
                <a:solidFill>
                  <a:srgbClr val="E0E4E6"/>
                </a:solidFill>
                <a:latin typeface="Barlow" pitchFamily="34" charset="0"/>
                <a:ea typeface="Barlow" pitchFamily="34" charset="-122"/>
                <a:cs typeface="Barlow" pitchFamily="34" charset="-120"/>
              </a:rPr>
              <a:t>Perusahaan dan organisasi membutuhkan frontend developer untuk membangun website dan aplikasi yang menarik.</a:t>
            </a:r>
            <a:endParaRPr lang="en-US" sz="1350" dirty="0"/>
          </a:p>
        </p:txBody>
      </p:sp>
      <p:pic>
        <p:nvPicPr>
          <p:cNvPr id="13" name="Image 4" descr="preencoded.png">    </p:cNvPr>
          <p:cNvPicPr>
            <a:picLocks noChangeAspect="1"/>
          </p:cNvPicPr>
          <p:nvPr/>
        </p:nvPicPr>
        <p:blipFill>
          <a:blip r:embed="rId5"/>
          <a:stretch>
            <a:fillRect/>
          </a:stretch>
        </p:blipFill>
        <p:spPr>
          <a:xfrm>
            <a:off x="602813" y="6120527"/>
            <a:ext cx="430530" cy="430530"/>
          </a:xfrm>
          <a:prstGeom prst="rect">
            <a:avLst/>
          </a:prstGeom>
        </p:spPr>
      </p:pic>
      <p:sp>
        <p:nvSpPr>
          <p:cNvPr id="14" name="Text 7"/>
          <p:cNvSpPr/>
          <p:nvPr/>
        </p:nvSpPr>
        <p:spPr>
          <a:xfrm>
            <a:off x="602813" y="6723221"/>
            <a:ext cx="2167533" cy="239078"/>
          </a:xfrm>
          <a:prstGeom prst="rect">
            <a:avLst/>
          </a:prstGeom>
          <a:noFill/>
          <a:ln/>
        </p:spPr>
        <p:txBody>
          <a:bodyPr wrap="none" lIns="0" tIns="0" rIns="0" bIns="0" rtlCol="0" anchor="t"/>
          <a:lstStyle/>
          <a:p>
            <a:pPr algn="l" indent="0" marL="0">
              <a:lnSpc>
                <a:spcPts val="1850"/>
              </a:lnSpc>
              <a:buNone/>
            </a:pPr>
            <a:r>
              <a:rPr lang="en-US" sz="1500" b="1" dirty="0">
                <a:solidFill>
                  <a:srgbClr val="E0E4E6"/>
                </a:solidFill>
                <a:latin typeface="Spline Sans" pitchFamily="34" charset="0"/>
                <a:ea typeface="Spline Sans" pitchFamily="34" charset="-122"/>
                <a:cs typeface="Spline Sans" pitchFamily="34" charset="-120"/>
              </a:rPr>
              <a:t>Peluang Kerja yang Luas</a:t>
            </a:r>
            <a:endParaRPr lang="en-US" sz="1500" dirty="0"/>
          </a:p>
        </p:txBody>
      </p:sp>
      <p:sp>
        <p:nvSpPr>
          <p:cNvPr id="15" name="Text 8"/>
          <p:cNvSpPr/>
          <p:nvPr/>
        </p:nvSpPr>
        <p:spPr>
          <a:xfrm>
            <a:off x="602813" y="7065645"/>
            <a:ext cx="7938373" cy="275630"/>
          </a:xfrm>
          <a:prstGeom prst="rect">
            <a:avLst/>
          </a:prstGeom>
          <a:noFill/>
          <a:ln/>
        </p:spPr>
        <p:txBody>
          <a:bodyPr wrap="none" lIns="0" tIns="0" rIns="0" bIns="0" rtlCol="0" anchor="t"/>
          <a:lstStyle/>
          <a:p>
            <a:pPr algn="l" indent="0" marL="0">
              <a:lnSpc>
                <a:spcPts val="2150"/>
              </a:lnSpc>
              <a:buNone/>
            </a:pPr>
            <a:r>
              <a:rPr lang="en-US" sz="1350" dirty="0">
                <a:solidFill>
                  <a:srgbClr val="E0E4E6"/>
                </a:solidFill>
                <a:latin typeface="Barlow" pitchFamily="34" charset="0"/>
                <a:ea typeface="Barlow" pitchFamily="34" charset="-122"/>
                <a:cs typeface="Barlow" pitchFamily="34" charset="-120"/>
              </a:rPr>
              <a:t>Frontend developer dapat bekerja di berbagai bidang, seperti e-commerce, media, dan pendidikan.</a:t>
            </a:r>
            <a:endParaRPr lang="en-US" sz="1350" dirty="0"/>
          </a:p>
        </p:txBody>
      </p:sp>
      <p:pic>
        <p:nvPicPr>
          <p:cNvPr id="16"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589121" y="697587"/>
            <a:ext cx="6798945" cy="467558"/>
          </a:xfrm>
          <a:prstGeom prst="rect">
            <a:avLst/>
          </a:prstGeom>
          <a:noFill/>
          <a:ln/>
        </p:spPr>
        <p:txBody>
          <a:bodyPr wrap="none" lIns="0" tIns="0" rIns="0" bIns="0" rtlCol="0" anchor="t"/>
          <a:lstStyle/>
          <a:p>
            <a:pPr indent="0" marL="0">
              <a:lnSpc>
                <a:spcPts val="3650"/>
              </a:lnSpc>
              <a:buNone/>
            </a:pPr>
            <a:r>
              <a:rPr lang="en-US" sz="2900" b="1" dirty="0">
                <a:solidFill>
                  <a:srgbClr val="F0FCFF"/>
                </a:solidFill>
                <a:latin typeface="Spline Sans" pitchFamily="34" charset="0"/>
                <a:ea typeface="Spline Sans" pitchFamily="34" charset="-122"/>
                <a:cs typeface="Spline Sans" pitchFamily="34" charset="-120"/>
              </a:rPr>
              <a:t>Persiapan Menjadi Frontend Developer</a:t>
            </a:r>
            <a:endParaRPr lang="en-US" sz="2900" dirty="0"/>
          </a:p>
        </p:txBody>
      </p:sp>
      <p:sp>
        <p:nvSpPr>
          <p:cNvPr id="6" name="Text 2"/>
          <p:cNvSpPr/>
          <p:nvPr/>
        </p:nvSpPr>
        <p:spPr>
          <a:xfrm>
            <a:off x="589121" y="1417558"/>
            <a:ext cx="7965758" cy="538639"/>
          </a:xfrm>
          <a:prstGeom prst="rect">
            <a:avLst/>
          </a:prstGeom>
          <a:noFill/>
          <a:ln/>
        </p:spPr>
        <p:txBody>
          <a:bodyPr wrap="square" lIns="0" tIns="0" rIns="0" bIns="0" rtlCol="0" anchor="t"/>
          <a:lstStyle/>
          <a:p>
            <a:pPr indent="0" marL="0">
              <a:lnSpc>
                <a:spcPts val="2100"/>
              </a:lnSpc>
              <a:buNone/>
            </a:pPr>
            <a:r>
              <a:rPr lang="en-US" sz="1300" dirty="0">
                <a:solidFill>
                  <a:srgbClr val="E0E4E6"/>
                </a:solidFill>
                <a:latin typeface="Barlow" pitchFamily="34" charset="0"/>
                <a:ea typeface="Barlow" pitchFamily="34" charset="-122"/>
                <a:cs typeface="Barlow" pitchFamily="34" charset="-120"/>
              </a:rPr>
              <a:t>Untuk menjadi frontend developer, diperlukan persiapan dan pembelajaran yang serius. Berikut beberapa hal yang dapat dilakukan:</a:t>
            </a:r>
            <a:endParaRPr lang="en-US" sz="1300" dirty="0"/>
          </a:p>
        </p:txBody>
      </p:sp>
      <p:pic>
        <p:nvPicPr>
          <p:cNvPr id="7" name="Image 2" descr="preencoded.png">    </p:cNvPr>
          <p:cNvPicPr>
            <a:picLocks noChangeAspect="1"/>
          </p:cNvPicPr>
          <p:nvPr/>
        </p:nvPicPr>
        <p:blipFill>
          <a:blip r:embed="rId3"/>
          <a:stretch>
            <a:fillRect/>
          </a:stretch>
        </p:blipFill>
        <p:spPr>
          <a:xfrm>
            <a:off x="589121" y="2145506"/>
            <a:ext cx="841653" cy="1346597"/>
          </a:xfrm>
          <a:prstGeom prst="rect">
            <a:avLst/>
          </a:prstGeom>
        </p:spPr>
      </p:pic>
      <p:sp>
        <p:nvSpPr>
          <p:cNvPr id="8" name="Text 3"/>
          <p:cNvSpPr/>
          <p:nvPr/>
        </p:nvSpPr>
        <p:spPr>
          <a:xfrm>
            <a:off x="1683187" y="2313742"/>
            <a:ext cx="3106222" cy="233720"/>
          </a:xfrm>
          <a:prstGeom prst="rect">
            <a:avLst/>
          </a:prstGeom>
          <a:noFill/>
          <a:ln/>
        </p:spPr>
        <p:txBody>
          <a:bodyPr wrap="none" lIns="0" tIns="0" rIns="0" bIns="0" rtlCol="0" anchor="t"/>
          <a:lstStyle/>
          <a:p>
            <a:pPr algn="l" indent="0" marL="0">
              <a:lnSpc>
                <a:spcPts val="1800"/>
              </a:lnSpc>
              <a:buNone/>
            </a:pPr>
            <a:r>
              <a:rPr lang="en-US" sz="1450" b="1" dirty="0">
                <a:solidFill>
                  <a:srgbClr val="E0E4E6"/>
                </a:solidFill>
                <a:latin typeface="Spline Sans" pitchFamily="34" charset="0"/>
                <a:ea typeface="Spline Sans" pitchFamily="34" charset="-122"/>
                <a:cs typeface="Spline Sans" pitchFamily="34" charset="-120"/>
              </a:rPr>
              <a:t>Pelajari Dasar-Dasar Pemrograman</a:t>
            </a:r>
            <a:endParaRPr lang="en-US" sz="1450" dirty="0"/>
          </a:p>
        </p:txBody>
      </p:sp>
      <p:sp>
        <p:nvSpPr>
          <p:cNvPr id="9" name="Text 4"/>
          <p:cNvSpPr/>
          <p:nvPr/>
        </p:nvSpPr>
        <p:spPr>
          <a:xfrm>
            <a:off x="1683187" y="2648426"/>
            <a:ext cx="6871692" cy="269319"/>
          </a:xfrm>
          <a:prstGeom prst="rect">
            <a:avLst/>
          </a:prstGeom>
          <a:noFill/>
          <a:ln/>
        </p:spPr>
        <p:txBody>
          <a:bodyPr wrap="none" lIns="0" tIns="0" rIns="0" bIns="0" rtlCol="0" anchor="t"/>
          <a:lstStyle/>
          <a:p>
            <a:pPr algn="l" indent="0" marL="0">
              <a:lnSpc>
                <a:spcPts val="2100"/>
              </a:lnSpc>
              <a:buNone/>
            </a:pPr>
            <a:r>
              <a:rPr lang="en-US" sz="1300" dirty="0">
                <a:solidFill>
                  <a:srgbClr val="E0E4E6"/>
                </a:solidFill>
                <a:latin typeface="Barlow" pitchFamily="34" charset="0"/>
                <a:ea typeface="Barlow" pitchFamily="34" charset="-122"/>
                <a:cs typeface="Barlow" pitchFamily="34" charset="-120"/>
              </a:rPr>
              <a:t>Menguasai HTML, CSS, dan JavaScript merupakan langkah awal yang penting.</a:t>
            </a:r>
            <a:endParaRPr lang="en-US" sz="1300" dirty="0"/>
          </a:p>
        </p:txBody>
      </p:sp>
      <p:pic>
        <p:nvPicPr>
          <p:cNvPr id="10" name="Image 3" descr="preencoded.png">    </p:cNvPr>
          <p:cNvPicPr>
            <a:picLocks noChangeAspect="1"/>
          </p:cNvPicPr>
          <p:nvPr/>
        </p:nvPicPr>
        <p:blipFill>
          <a:blip r:embed="rId4"/>
          <a:stretch>
            <a:fillRect/>
          </a:stretch>
        </p:blipFill>
        <p:spPr>
          <a:xfrm>
            <a:off x="589121" y="3492103"/>
            <a:ext cx="841653" cy="1346597"/>
          </a:xfrm>
          <a:prstGeom prst="rect">
            <a:avLst/>
          </a:prstGeom>
        </p:spPr>
      </p:pic>
      <p:sp>
        <p:nvSpPr>
          <p:cNvPr id="11" name="Text 5"/>
          <p:cNvSpPr/>
          <p:nvPr/>
        </p:nvSpPr>
        <p:spPr>
          <a:xfrm>
            <a:off x="1683187" y="3660338"/>
            <a:ext cx="2410897" cy="233720"/>
          </a:xfrm>
          <a:prstGeom prst="rect">
            <a:avLst/>
          </a:prstGeom>
          <a:noFill/>
          <a:ln/>
        </p:spPr>
        <p:txBody>
          <a:bodyPr wrap="none" lIns="0" tIns="0" rIns="0" bIns="0" rtlCol="0" anchor="t"/>
          <a:lstStyle/>
          <a:p>
            <a:pPr algn="l" indent="0" marL="0">
              <a:lnSpc>
                <a:spcPts val="1800"/>
              </a:lnSpc>
              <a:buNone/>
            </a:pPr>
            <a:r>
              <a:rPr lang="en-US" sz="1450" b="1" dirty="0">
                <a:solidFill>
                  <a:srgbClr val="E0E4E6"/>
                </a:solidFill>
                <a:latin typeface="Spline Sans" pitchFamily="34" charset="0"/>
                <a:ea typeface="Spline Sans" pitchFamily="34" charset="-122"/>
                <a:cs typeface="Spline Sans" pitchFamily="34" charset="-120"/>
              </a:rPr>
              <a:t>Pilih Framework yang Tepat</a:t>
            </a:r>
            <a:endParaRPr lang="en-US" sz="1450" dirty="0"/>
          </a:p>
        </p:txBody>
      </p:sp>
      <p:sp>
        <p:nvSpPr>
          <p:cNvPr id="12" name="Text 6"/>
          <p:cNvSpPr/>
          <p:nvPr/>
        </p:nvSpPr>
        <p:spPr>
          <a:xfrm>
            <a:off x="1683187" y="3995023"/>
            <a:ext cx="6871692" cy="269319"/>
          </a:xfrm>
          <a:prstGeom prst="rect">
            <a:avLst/>
          </a:prstGeom>
          <a:noFill/>
          <a:ln/>
        </p:spPr>
        <p:txBody>
          <a:bodyPr wrap="none" lIns="0" tIns="0" rIns="0" bIns="0" rtlCol="0" anchor="t"/>
          <a:lstStyle/>
          <a:p>
            <a:pPr algn="l" indent="0" marL="0">
              <a:lnSpc>
                <a:spcPts val="2100"/>
              </a:lnSpc>
              <a:buNone/>
            </a:pPr>
            <a:r>
              <a:rPr lang="en-US" sz="1300" dirty="0">
                <a:solidFill>
                  <a:srgbClr val="E0E4E6"/>
                </a:solidFill>
                <a:latin typeface="Barlow" pitchFamily="34" charset="0"/>
                <a:ea typeface="Barlow" pitchFamily="34" charset="-122"/>
                <a:cs typeface="Barlow" pitchFamily="34" charset="-120"/>
              </a:rPr>
              <a:t>Pilih framework yang sesuai dengan kebutuhan dan minat, seperti React, Vue.js, atau Angular.</a:t>
            </a:r>
            <a:endParaRPr lang="en-US" sz="1300" dirty="0"/>
          </a:p>
        </p:txBody>
      </p:sp>
      <p:pic>
        <p:nvPicPr>
          <p:cNvPr id="13" name="Image 4" descr="preencoded.png">    </p:cNvPr>
          <p:cNvPicPr>
            <a:picLocks noChangeAspect="1"/>
          </p:cNvPicPr>
          <p:nvPr/>
        </p:nvPicPr>
        <p:blipFill>
          <a:blip r:embed="rId5"/>
          <a:stretch>
            <a:fillRect/>
          </a:stretch>
        </p:blipFill>
        <p:spPr>
          <a:xfrm>
            <a:off x="589121" y="4838700"/>
            <a:ext cx="841653" cy="1346597"/>
          </a:xfrm>
          <a:prstGeom prst="rect">
            <a:avLst/>
          </a:prstGeom>
        </p:spPr>
      </p:pic>
      <p:sp>
        <p:nvSpPr>
          <p:cNvPr id="14" name="Text 7"/>
          <p:cNvSpPr/>
          <p:nvPr/>
        </p:nvSpPr>
        <p:spPr>
          <a:xfrm>
            <a:off x="1683187" y="5006935"/>
            <a:ext cx="1870353" cy="233720"/>
          </a:xfrm>
          <a:prstGeom prst="rect">
            <a:avLst/>
          </a:prstGeom>
          <a:noFill/>
          <a:ln/>
        </p:spPr>
        <p:txBody>
          <a:bodyPr wrap="none" lIns="0" tIns="0" rIns="0" bIns="0" rtlCol="0" anchor="t"/>
          <a:lstStyle/>
          <a:p>
            <a:pPr algn="l" indent="0" marL="0">
              <a:lnSpc>
                <a:spcPts val="1800"/>
              </a:lnSpc>
              <a:buNone/>
            </a:pPr>
            <a:r>
              <a:rPr lang="en-US" sz="1450" b="1" dirty="0">
                <a:solidFill>
                  <a:srgbClr val="E0E4E6"/>
                </a:solidFill>
                <a:latin typeface="Spline Sans" pitchFamily="34" charset="0"/>
                <a:ea typeface="Spline Sans" pitchFamily="34" charset="-122"/>
                <a:cs typeface="Spline Sans" pitchFamily="34" charset="-120"/>
              </a:rPr>
              <a:t>Bangun Portofolio</a:t>
            </a:r>
            <a:endParaRPr lang="en-US" sz="1450" dirty="0"/>
          </a:p>
        </p:txBody>
      </p:sp>
      <p:sp>
        <p:nvSpPr>
          <p:cNvPr id="15" name="Text 8"/>
          <p:cNvSpPr/>
          <p:nvPr/>
        </p:nvSpPr>
        <p:spPr>
          <a:xfrm>
            <a:off x="1683187" y="5341620"/>
            <a:ext cx="6871692" cy="538639"/>
          </a:xfrm>
          <a:prstGeom prst="rect">
            <a:avLst/>
          </a:prstGeom>
          <a:noFill/>
          <a:ln/>
        </p:spPr>
        <p:txBody>
          <a:bodyPr wrap="square" lIns="0" tIns="0" rIns="0" bIns="0" rtlCol="0" anchor="t"/>
          <a:lstStyle/>
          <a:p>
            <a:pPr algn="l" indent="0" marL="0">
              <a:lnSpc>
                <a:spcPts val="2100"/>
              </a:lnSpc>
              <a:buNone/>
            </a:pPr>
            <a:r>
              <a:rPr lang="en-US" sz="1300" dirty="0">
                <a:solidFill>
                  <a:srgbClr val="E0E4E6"/>
                </a:solidFill>
                <a:latin typeface="Barlow" pitchFamily="34" charset="0"/>
                <a:ea typeface="Barlow" pitchFamily="34" charset="-122"/>
                <a:cs typeface="Barlow" pitchFamily="34" charset="-120"/>
              </a:rPr>
              <a:t>Buat proyek website atau aplikasi yang dapat menunjukkan kemampuan dan keterampilan frontend.</a:t>
            </a:r>
            <a:endParaRPr lang="en-US" sz="1300" dirty="0"/>
          </a:p>
        </p:txBody>
      </p:sp>
      <p:pic>
        <p:nvPicPr>
          <p:cNvPr id="16" name="Image 5" descr="preencoded.png">    </p:cNvPr>
          <p:cNvPicPr>
            <a:picLocks noChangeAspect="1"/>
          </p:cNvPicPr>
          <p:nvPr/>
        </p:nvPicPr>
        <p:blipFill>
          <a:blip r:embed="rId6"/>
          <a:stretch>
            <a:fillRect/>
          </a:stretch>
        </p:blipFill>
        <p:spPr>
          <a:xfrm>
            <a:off x="589121" y="6185297"/>
            <a:ext cx="841653" cy="1346597"/>
          </a:xfrm>
          <a:prstGeom prst="rect">
            <a:avLst/>
          </a:prstGeom>
        </p:spPr>
      </p:pic>
      <p:sp>
        <p:nvSpPr>
          <p:cNvPr id="17" name="Text 9"/>
          <p:cNvSpPr/>
          <p:nvPr/>
        </p:nvSpPr>
        <p:spPr>
          <a:xfrm>
            <a:off x="1683187" y="6353532"/>
            <a:ext cx="2347555" cy="233720"/>
          </a:xfrm>
          <a:prstGeom prst="rect">
            <a:avLst/>
          </a:prstGeom>
          <a:noFill/>
          <a:ln/>
        </p:spPr>
        <p:txBody>
          <a:bodyPr wrap="none" lIns="0" tIns="0" rIns="0" bIns="0" rtlCol="0" anchor="t"/>
          <a:lstStyle/>
          <a:p>
            <a:pPr algn="l" indent="0" marL="0">
              <a:lnSpc>
                <a:spcPts val="1800"/>
              </a:lnSpc>
              <a:buNone/>
            </a:pPr>
            <a:r>
              <a:rPr lang="en-US" sz="1450" b="1" dirty="0">
                <a:solidFill>
                  <a:srgbClr val="E0E4E6"/>
                </a:solidFill>
                <a:latin typeface="Spline Sans" pitchFamily="34" charset="0"/>
                <a:ea typeface="Spline Sans" pitchFamily="34" charset="-122"/>
                <a:cs typeface="Spline Sans" pitchFamily="34" charset="-120"/>
              </a:rPr>
              <a:t>Ikuti Kursus dan Workshop</a:t>
            </a:r>
            <a:endParaRPr lang="en-US" sz="1450" dirty="0"/>
          </a:p>
        </p:txBody>
      </p:sp>
      <p:sp>
        <p:nvSpPr>
          <p:cNvPr id="18" name="Text 10"/>
          <p:cNvSpPr/>
          <p:nvPr/>
        </p:nvSpPr>
        <p:spPr>
          <a:xfrm>
            <a:off x="1683187" y="6688217"/>
            <a:ext cx="6871692" cy="538639"/>
          </a:xfrm>
          <a:prstGeom prst="rect">
            <a:avLst/>
          </a:prstGeom>
          <a:noFill/>
          <a:ln/>
        </p:spPr>
        <p:txBody>
          <a:bodyPr wrap="square" lIns="0" tIns="0" rIns="0" bIns="0" rtlCol="0" anchor="t"/>
          <a:lstStyle/>
          <a:p>
            <a:pPr algn="l" indent="0" marL="0">
              <a:lnSpc>
                <a:spcPts val="2100"/>
              </a:lnSpc>
              <a:buNone/>
            </a:pPr>
            <a:r>
              <a:rPr lang="en-US" sz="1300" dirty="0">
                <a:solidFill>
                  <a:srgbClr val="E0E4E6"/>
                </a:solidFill>
                <a:latin typeface="Barlow" pitchFamily="34" charset="0"/>
                <a:ea typeface="Barlow" pitchFamily="34" charset="-122"/>
                <a:cs typeface="Barlow" pitchFamily="34" charset="-120"/>
              </a:rPr>
              <a:t>Tingkatkan keterampilan dan pengetahuan dengan mengikuti kursus dan workshop yang relevan.</a:t>
            </a:r>
            <a:endParaRPr lang="en-US" sz="1300" dirty="0"/>
          </a:p>
        </p:txBody>
      </p:sp>
      <p:pic>
        <p:nvPicPr>
          <p:cNvPr id="19" name="Image 6" descr="preencoded.png">
            <a:hlinkClick r:id="rId8" tooltip=""/>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773787" y="966788"/>
            <a:ext cx="6372582" cy="614124"/>
          </a:xfrm>
          <a:prstGeom prst="rect">
            <a:avLst/>
          </a:prstGeom>
          <a:noFill/>
          <a:ln/>
        </p:spPr>
        <p:txBody>
          <a:bodyPr wrap="none" lIns="0" tIns="0" rIns="0" bIns="0" rtlCol="0" anchor="t"/>
          <a:lstStyle/>
          <a:p>
            <a:pPr indent="0" marL="0">
              <a:lnSpc>
                <a:spcPts val="4800"/>
              </a:lnSpc>
              <a:buNone/>
            </a:pPr>
            <a:r>
              <a:rPr lang="en-US" sz="3850" b="1" dirty="0">
                <a:solidFill>
                  <a:srgbClr val="F0FCFF"/>
                </a:solidFill>
                <a:latin typeface="Spline Sans" pitchFamily="34" charset="0"/>
                <a:ea typeface="Spline Sans" pitchFamily="34" charset="-122"/>
                <a:cs typeface="Spline Sans" pitchFamily="34" charset="-120"/>
              </a:rPr>
              <a:t>Pengalaman Kerja Frontend</a:t>
            </a:r>
            <a:endParaRPr lang="en-US" sz="3850" dirty="0"/>
          </a:p>
        </p:txBody>
      </p:sp>
      <p:sp>
        <p:nvSpPr>
          <p:cNvPr id="6" name="Text 2"/>
          <p:cNvSpPr/>
          <p:nvPr/>
        </p:nvSpPr>
        <p:spPr>
          <a:xfrm>
            <a:off x="773787" y="1912501"/>
            <a:ext cx="7596426" cy="707469"/>
          </a:xfrm>
          <a:prstGeom prst="rect">
            <a:avLst/>
          </a:prstGeom>
          <a:noFill/>
          <a:ln/>
        </p:spPr>
        <p:txBody>
          <a:bodyPr wrap="square" lIns="0" tIns="0" rIns="0" bIns="0" rtlCol="0" anchor="t"/>
          <a:lstStyle/>
          <a:p>
            <a:pPr indent="0" marL="0">
              <a:lnSpc>
                <a:spcPts val="2750"/>
              </a:lnSpc>
              <a:buNone/>
            </a:pPr>
            <a:r>
              <a:rPr lang="en-US" sz="1700" dirty="0">
                <a:solidFill>
                  <a:srgbClr val="E0E4E6"/>
                </a:solidFill>
                <a:latin typeface="Barlow" pitchFamily="34" charset="0"/>
                <a:ea typeface="Barlow" pitchFamily="34" charset="-122"/>
                <a:cs typeface="Barlow" pitchFamily="34" charset="-120"/>
              </a:rPr>
              <a:t>Pengalaman kerja sangat penting bagi frontend developer untuk meningkatkan keterampilan dan membangun jaringan profesional.</a:t>
            </a:r>
            <a:endParaRPr lang="en-US" sz="1700" dirty="0"/>
          </a:p>
        </p:txBody>
      </p:sp>
      <p:sp>
        <p:nvSpPr>
          <p:cNvPr id="7" name="Shape 3"/>
          <p:cNvSpPr/>
          <p:nvPr/>
        </p:nvSpPr>
        <p:spPr>
          <a:xfrm>
            <a:off x="773787" y="2868692"/>
            <a:ext cx="7596426" cy="4394121"/>
          </a:xfrm>
          <a:prstGeom prst="roundRect">
            <a:avLst>
              <a:gd name="adj" fmla="val 7547"/>
            </a:avLst>
          </a:prstGeom>
          <a:noFill/>
          <a:ln w="7620">
            <a:solidFill>
              <a:srgbClr val="FFFFFF">
                <a:alpha val="24000"/>
              </a:srgbClr>
            </a:solidFill>
            <a:prstDash val="solid"/>
          </a:ln>
        </p:spPr>
      </p:sp>
      <p:sp>
        <p:nvSpPr>
          <p:cNvPr id="8" name="Shape 4"/>
          <p:cNvSpPr/>
          <p:nvPr/>
        </p:nvSpPr>
        <p:spPr>
          <a:xfrm>
            <a:off x="781407" y="2876312"/>
            <a:ext cx="7581186" cy="1341715"/>
          </a:xfrm>
          <a:prstGeom prst="rect">
            <a:avLst/>
          </a:prstGeom>
          <a:solidFill>
            <a:srgbClr val="FFFFFF">
              <a:alpha val="4000"/>
            </a:srgbClr>
          </a:solidFill>
          <a:ln/>
        </p:spPr>
      </p:sp>
      <p:sp>
        <p:nvSpPr>
          <p:cNvPr id="9" name="Text 5"/>
          <p:cNvSpPr/>
          <p:nvPr/>
        </p:nvSpPr>
        <p:spPr>
          <a:xfrm>
            <a:off x="1002387" y="3016568"/>
            <a:ext cx="3344823" cy="353735"/>
          </a:xfrm>
          <a:prstGeom prst="rect">
            <a:avLst/>
          </a:prstGeom>
          <a:noFill/>
          <a:ln/>
        </p:spPr>
        <p:txBody>
          <a:bodyPr wrap="none" lIns="0" tIns="0" rIns="0" bIns="0" rtlCol="0" anchor="t"/>
          <a:lstStyle/>
          <a:p>
            <a:pPr indent="0" marL="0">
              <a:lnSpc>
                <a:spcPts val="2750"/>
              </a:lnSpc>
              <a:buNone/>
            </a:pPr>
            <a:r>
              <a:rPr lang="en-US" sz="1700" dirty="0">
                <a:solidFill>
                  <a:srgbClr val="E0E4E6"/>
                </a:solidFill>
                <a:latin typeface="Barlow" pitchFamily="34" charset="0"/>
                <a:ea typeface="Barlow" pitchFamily="34" charset="-122"/>
                <a:cs typeface="Barlow" pitchFamily="34" charset="-120"/>
              </a:rPr>
              <a:t>Magang</a:t>
            </a:r>
            <a:endParaRPr lang="en-US" sz="1700" dirty="0"/>
          </a:p>
        </p:txBody>
      </p:sp>
      <p:sp>
        <p:nvSpPr>
          <p:cNvPr id="10" name="Text 6"/>
          <p:cNvSpPr/>
          <p:nvPr/>
        </p:nvSpPr>
        <p:spPr>
          <a:xfrm>
            <a:off x="4796790" y="3016568"/>
            <a:ext cx="3344823" cy="1061204"/>
          </a:xfrm>
          <a:prstGeom prst="rect">
            <a:avLst/>
          </a:prstGeom>
          <a:noFill/>
          <a:ln/>
        </p:spPr>
        <p:txBody>
          <a:bodyPr wrap="square" lIns="0" tIns="0" rIns="0" bIns="0" rtlCol="0" anchor="t"/>
          <a:lstStyle/>
          <a:p>
            <a:pPr indent="0" marL="0">
              <a:lnSpc>
                <a:spcPts val="2750"/>
              </a:lnSpc>
              <a:buNone/>
            </a:pPr>
            <a:r>
              <a:rPr lang="en-US" sz="1700" dirty="0">
                <a:solidFill>
                  <a:srgbClr val="E0E4E6"/>
                </a:solidFill>
                <a:latin typeface="Barlow" pitchFamily="34" charset="0"/>
                <a:ea typeface="Barlow" pitchFamily="34" charset="-122"/>
                <a:cs typeface="Barlow" pitchFamily="34" charset="-120"/>
              </a:rPr>
              <a:t>Mendapatkan pengalaman praktis di bidang frontend dan mempelajari cara kerja dalam tim.</a:t>
            </a:r>
            <a:endParaRPr lang="en-US" sz="1700" dirty="0"/>
          </a:p>
        </p:txBody>
      </p:sp>
      <p:sp>
        <p:nvSpPr>
          <p:cNvPr id="11" name="Shape 7"/>
          <p:cNvSpPr/>
          <p:nvPr/>
        </p:nvSpPr>
        <p:spPr>
          <a:xfrm>
            <a:off x="781407" y="4218027"/>
            <a:ext cx="7581186" cy="1341715"/>
          </a:xfrm>
          <a:prstGeom prst="rect">
            <a:avLst/>
          </a:prstGeom>
          <a:solidFill>
            <a:srgbClr val="000000">
              <a:alpha val="4000"/>
            </a:srgbClr>
          </a:solidFill>
          <a:ln/>
        </p:spPr>
      </p:sp>
      <p:sp>
        <p:nvSpPr>
          <p:cNvPr id="12" name="Text 8"/>
          <p:cNvSpPr/>
          <p:nvPr/>
        </p:nvSpPr>
        <p:spPr>
          <a:xfrm>
            <a:off x="1002387" y="4358283"/>
            <a:ext cx="3344823" cy="353735"/>
          </a:xfrm>
          <a:prstGeom prst="rect">
            <a:avLst/>
          </a:prstGeom>
          <a:noFill/>
          <a:ln/>
        </p:spPr>
        <p:txBody>
          <a:bodyPr wrap="none" lIns="0" tIns="0" rIns="0" bIns="0" rtlCol="0" anchor="t"/>
          <a:lstStyle/>
          <a:p>
            <a:pPr indent="0" marL="0">
              <a:lnSpc>
                <a:spcPts val="2750"/>
              </a:lnSpc>
              <a:buNone/>
            </a:pPr>
            <a:r>
              <a:rPr lang="en-US" sz="1700" dirty="0">
                <a:solidFill>
                  <a:srgbClr val="E0E4E6"/>
                </a:solidFill>
                <a:latin typeface="Barlow" pitchFamily="34" charset="0"/>
                <a:ea typeface="Barlow" pitchFamily="34" charset="-122"/>
                <a:cs typeface="Barlow" pitchFamily="34" charset="-120"/>
              </a:rPr>
              <a:t>Proyek Freelance</a:t>
            </a:r>
            <a:endParaRPr lang="en-US" sz="1700" dirty="0"/>
          </a:p>
        </p:txBody>
      </p:sp>
      <p:sp>
        <p:nvSpPr>
          <p:cNvPr id="13" name="Text 9"/>
          <p:cNvSpPr/>
          <p:nvPr/>
        </p:nvSpPr>
        <p:spPr>
          <a:xfrm>
            <a:off x="4796790" y="4358283"/>
            <a:ext cx="3344823" cy="1061204"/>
          </a:xfrm>
          <a:prstGeom prst="rect">
            <a:avLst/>
          </a:prstGeom>
          <a:noFill/>
          <a:ln/>
        </p:spPr>
        <p:txBody>
          <a:bodyPr wrap="square" lIns="0" tIns="0" rIns="0" bIns="0" rtlCol="0" anchor="t"/>
          <a:lstStyle/>
          <a:p>
            <a:pPr indent="0" marL="0">
              <a:lnSpc>
                <a:spcPts val="2750"/>
              </a:lnSpc>
              <a:buNone/>
            </a:pPr>
            <a:r>
              <a:rPr lang="en-US" sz="1700" dirty="0">
                <a:solidFill>
                  <a:srgbClr val="E0E4E6"/>
                </a:solidFill>
                <a:latin typeface="Barlow" pitchFamily="34" charset="0"/>
                <a:ea typeface="Barlow" pitchFamily="34" charset="-122"/>
                <a:cs typeface="Barlow" pitchFamily="34" charset="-120"/>
              </a:rPr>
              <a:t>Mengerjakan proyek freelance untuk membangun portofolio dan mengembangkan keterampilan.</a:t>
            </a:r>
            <a:endParaRPr lang="en-US" sz="1700" dirty="0"/>
          </a:p>
        </p:txBody>
      </p:sp>
      <p:sp>
        <p:nvSpPr>
          <p:cNvPr id="14" name="Shape 10"/>
          <p:cNvSpPr/>
          <p:nvPr/>
        </p:nvSpPr>
        <p:spPr>
          <a:xfrm>
            <a:off x="781407" y="5559743"/>
            <a:ext cx="7581186" cy="1695450"/>
          </a:xfrm>
          <a:prstGeom prst="rect">
            <a:avLst/>
          </a:prstGeom>
          <a:solidFill>
            <a:srgbClr val="FFFFFF">
              <a:alpha val="4000"/>
            </a:srgbClr>
          </a:solidFill>
          <a:ln/>
        </p:spPr>
      </p:sp>
      <p:sp>
        <p:nvSpPr>
          <p:cNvPr id="15" name="Text 11"/>
          <p:cNvSpPr/>
          <p:nvPr/>
        </p:nvSpPr>
        <p:spPr>
          <a:xfrm>
            <a:off x="1002387" y="5699998"/>
            <a:ext cx="3344823" cy="353735"/>
          </a:xfrm>
          <a:prstGeom prst="rect">
            <a:avLst/>
          </a:prstGeom>
          <a:noFill/>
          <a:ln/>
        </p:spPr>
        <p:txBody>
          <a:bodyPr wrap="none" lIns="0" tIns="0" rIns="0" bIns="0" rtlCol="0" anchor="t"/>
          <a:lstStyle/>
          <a:p>
            <a:pPr indent="0" marL="0">
              <a:lnSpc>
                <a:spcPts val="2750"/>
              </a:lnSpc>
              <a:buNone/>
            </a:pPr>
            <a:r>
              <a:rPr lang="en-US" sz="1700" dirty="0">
                <a:solidFill>
                  <a:srgbClr val="E0E4E6"/>
                </a:solidFill>
                <a:latin typeface="Barlow" pitchFamily="34" charset="0"/>
                <a:ea typeface="Barlow" pitchFamily="34" charset="-122"/>
                <a:cs typeface="Barlow" pitchFamily="34" charset="-120"/>
              </a:rPr>
              <a:t>Bergabung dengan Komunitas</a:t>
            </a:r>
            <a:endParaRPr lang="en-US" sz="1700" dirty="0"/>
          </a:p>
        </p:txBody>
      </p:sp>
      <p:sp>
        <p:nvSpPr>
          <p:cNvPr id="16" name="Text 12"/>
          <p:cNvSpPr/>
          <p:nvPr/>
        </p:nvSpPr>
        <p:spPr>
          <a:xfrm>
            <a:off x="4796790" y="5699998"/>
            <a:ext cx="3344823" cy="1414939"/>
          </a:xfrm>
          <a:prstGeom prst="rect">
            <a:avLst/>
          </a:prstGeom>
          <a:noFill/>
          <a:ln/>
        </p:spPr>
        <p:txBody>
          <a:bodyPr wrap="square" lIns="0" tIns="0" rIns="0" bIns="0" rtlCol="0" anchor="t"/>
          <a:lstStyle/>
          <a:p>
            <a:pPr indent="0" marL="0">
              <a:lnSpc>
                <a:spcPts val="2750"/>
              </a:lnSpc>
              <a:buNone/>
            </a:pPr>
            <a:r>
              <a:rPr lang="en-US" sz="1700" dirty="0">
                <a:solidFill>
                  <a:srgbClr val="E0E4E6"/>
                </a:solidFill>
                <a:latin typeface="Barlow" pitchFamily="34" charset="0"/>
                <a:ea typeface="Barlow" pitchFamily="34" charset="-122"/>
                <a:cs typeface="Barlow" pitchFamily="34" charset="-120"/>
              </a:rPr>
              <a:t>Bergabung dengan komunitas frontend untuk belajar dari pengalaman orang lain dan berbagi pengetahuan.</a:t>
            </a:r>
            <a:endParaRPr lang="en-US" sz="1700" dirty="0"/>
          </a:p>
        </p:txBody>
      </p:sp>
      <p:pic>
        <p:nvPicPr>
          <p:cNvPr id="1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451890"/>
          </a:xfrm>
          <a:prstGeom prst="rect">
            <a:avLst/>
          </a:prstGeom>
          <a:solidFill>
            <a:srgbClr val="0A081B">
              <a:alpha val="75000"/>
            </a:srgbClr>
          </a:solidFill>
          <a:ln/>
        </p:spPr>
      </p:sp>
      <p:sp>
        <p:nvSpPr>
          <p:cNvPr id="4" name="Text 1"/>
          <p:cNvSpPr/>
          <p:nvPr/>
        </p:nvSpPr>
        <p:spPr>
          <a:xfrm>
            <a:off x="800338" y="628769"/>
            <a:ext cx="9120426" cy="635198"/>
          </a:xfrm>
          <a:prstGeom prst="rect">
            <a:avLst/>
          </a:prstGeom>
          <a:noFill/>
          <a:ln/>
        </p:spPr>
        <p:txBody>
          <a:bodyPr wrap="none" lIns="0" tIns="0" rIns="0" bIns="0" rtlCol="0" anchor="t"/>
          <a:lstStyle/>
          <a:p>
            <a:pPr indent="0" marL="0">
              <a:lnSpc>
                <a:spcPts val="5000"/>
              </a:lnSpc>
              <a:buNone/>
            </a:pPr>
            <a:r>
              <a:rPr lang="en-US" sz="4000" b="1" dirty="0">
                <a:solidFill>
                  <a:srgbClr val="F0FCFF"/>
                </a:solidFill>
                <a:latin typeface="Spline Sans" pitchFamily="34" charset="0"/>
                <a:ea typeface="Spline Sans" pitchFamily="34" charset="-122"/>
                <a:cs typeface="Spline Sans" pitchFamily="34" charset="-120"/>
              </a:rPr>
              <a:t>Contoh Proyek Frontend di Dunia Kerja</a:t>
            </a:r>
            <a:endParaRPr lang="en-US" sz="4000" dirty="0"/>
          </a:p>
        </p:txBody>
      </p:sp>
      <p:sp>
        <p:nvSpPr>
          <p:cNvPr id="5" name="Text 2"/>
          <p:cNvSpPr/>
          <p:nvPr/>
        </p:nvSpPr>
        <p:spPr>
          <a:xfrm>
            <a:off x="800338" y="1721287"/>
            <a:ext cx="13029724" cy="731758"/>
          </a:xfrm>
          <a:prstGeom prst="rect">
            <a:avLst/>
          </a:prstGeom>
          <a:noFill/>
          <a:ln/>
        </p:spPr>
        <p:txBody>
          <a:bodyPr wrap="square" lIns="0" tIns="0" rIns="0" bIns="0" rtlCol="0" anchor="t"/>
          <a:lstStyle/>
          <a:p>
            <a:pPr indent="0" marL="0">
              <a:lnSpc>
                <a:spcPts val="2850"/>
              </a:lnSpc>
              <a:buNone/>
            </a:pPr>
            <a:r>
              <a:rPr lang="en-US" sz="1800" dirty="0">
                <a:solidFill>
                  <a:srgbClr val="E0E4E6"/>
                </a:solidFill>
                <a:latin typeface="Barlow" pitchFamily="34" charset="0"/>
                <a:ea typeface="Barlow" pitchFamily="34" charset="-122"/>
                <a:cs typeface="Barlow" pitchFamily="34" charset="-120"/>
              </a:rPr>
              <a:t>Frontend developer terlibat dalam berbagai proyek, seperti membangun website perusahaan, aplikasi web, dan aplikasi mobile. Berikut beberapa contohnya:</a:t>
            </a:r>
            <a:endParaRPr lang="en-US" sz="1800" dirty="0"/>
          </a:p>
        </p:txBody>
      </p:sp>
      <p:pic>
        <p:nvPicPr>
          <p:cNvPr id="6" name="Image 1" descr="preencoded.png">    </p:cNvPr>
          <p:cNvPicPr>
            <a:picLocks noChangeAspect="1"/>
          </p:cNvPicPr>
          <p:nvPr/>
        </p:nvPicPr>
        <p:blipFill>
          <a:blip r:embed="rId2"/>
          <a:stretch>
            <a:fillRect/>
          </a:stretch>
        </p:blipFill>
        <p:spPr>
          <a:xfrm>
            <a:off x="800338" y="2710220"/>
            <a:ext cx="4114562" cy="2542937"/>
          </a:xfrm>
          <a:prstGeom prst="rect">
            <a:avLst/>
          </a:prstGeom>
        </p:spPr>
      </p:pic>
      <p:sp>
        <p:nvSpPr>
          <p:cNvPr id="7" name="Text 3"/>
          <p:cNvSpPr/>
          <p:nvPr/>
        </p:nvSpPr>
        <p:spPr>
          <a:xfrm>
            <a:off x="800338" y="5538907"/>
            <a:ext cx="2557105" cy="317540"/>
          </a:xfrm>
          <a:prstGeom prst="rect">
            <a:avLst/>
          </a:prstGeom>
          <a:noFill/>
          <a:ln/>
        </p:spPr>
        <p:txBody>
          <a:bodyPr wrap="none" lIns="0" tIns="0" rIns="0" bIns="0" rtlCol="0" anchor="t"/>
          <a:lstStyle/>
          <a:p>
            <a:pPr algn="l" indent="0" marL="0">
              <a:lnSpc>
                <a:spcPts val="2500"/>
              </a:lnSpc>
              <a:buNone/>
            </a:pPr>
            <a:r>
              <a:rPr lang="en-US" sz="2000" b="1" dirty="0">
                <a:solidFill>
                  <a:srgbClr val="E0E4E6"/>
                </a:solidFill>
                <a:latin typeface="Spline Sans" pitchFamily="34" charset="0"/>
                <a:ea typeface="Spline Sans" pitchFamily="34" charset="-122"/>
                <a:cs typeface="Spline Sans" pitchFamily="34" charset="-120"/>
              </a:rPr>
              <a:t>E-commerce Website</a:t>
            </a:r>
            <a:endParaRPr lang="en-US" sz="2000" dirty="0"/>
          </a:p>
        </p:txBody>
      </p:sp>
      <p:sp>
        <p:nvSpPr>
          <p:cNvPr id="8" name="Text 4"/>
          <p:cNvSpPr/>
          <p:nvPr/>
        </p:nvSpPr>
        <p:spPr>
          <a:xfrm>
            <a:off x="800338" y="5993606"/>
            <a:ext cx="4114562" cy="1463516"/>
          </a:xfrm>
          <a:prstGeom prst="rect">
            <a:avLst/>
          </a:prstGeom>
          <a:noFill/>
          <a:ln/>
        </p:spPr>
        <p:txBody>
          <a:bodyPr wrap="square" lIns="0" tIns="0" rIns="0" bIns="0" rtlCol="0" anchor="t"/>
          <a:lstStyle/>
          <a:p>
            <a:pPr algn="l" indent="0" marL="0">
              <a:lnSpc>
                <a:spcPts val="2850"/>
              </a:lnSpc>
              <a:buNone/>
            </a:pPr>
            <a:r>
              <a:rPr lang="en-US" sz="1800" dirty="0">
                <a:solidFill>
                  <a:srgbClr val="E0E4E6"/>
                </a:solidFill>
                <a:latin typeface="Barlow" pitchFamily="34" charset="0"/>
                <a:ea typeface="Barlow" pitchFamily="34" charset="-122"/>
                <a:cs typeface="Barlow" pitchFamily="34" charset="-120"/>
              </a:rPr>
              <a:t>Membangun website toko online dengan antarmuka yang menarik, navigasi yang mudah, dan proses pembayaran yang aman.</a:t>
            </a:r>
            <a:endParaRPr lang="en-US" sz="1800" dirty="0"/>
          </a:p>
        </p:txBody>
      </p:sp>
      <p:pic>
        <p:nvPicPr>
          <p:cNvPr id="9" name="Image 2" descr="preencoded.png">    </p:cNvPr>
          <p:cNvPicPr>
            <a:picLocks noChangeAspect="1"/>
          </p:cNvPicPr>
          <p:nvPr/>
        </p:nvPicPr>
        <p:blipFill>
          <a:blip r:embed="rId3"/>
          <a:stretch>
            <a:fillRect/>
          </a:stretch>
        </p:blipFill>
        <p:spPr>
          <a:xfrm>
            <a:off x="5257800" y="2710220"/>
            <a:ext cx="4114681" cy="2543056"/>
          </a:xfrm>
          <a:prstGeom prst="rect">
            <a:avLst/>
          </a:prstGeom>
        </p:spPr>
      </p:pic>
      <p:sp>
        <p:nvSpPr>
          <p:cNvPr id="10" name="Text 5"/>
          <p:cNvSpPr/>
          <p:nvPr/>
        </p:nvSpPr>
        <p:spPr>
          <a:xfrm>
            <a:off x="5257800" y="5539026"/>
            <a:ext cx="2611398" cy="317540"/>
          </a:xfrm>
          <a:prstGeom prst="rect">
            <a:avLst/>
          </a:prstGeom>
          <a:noFill/>
          <a:ln/>
        </p:spPr>
        <p:txBody>
          <a:bodyPr wrap="none" lIns="0" tIns="0" rIns="0" bIns="0" rtlCol="0" anchor="t"/>
          <a:lstStyle/>
          <a:p>
            <a:pPr algn="l" indent="0" marL="0">
              <a:lnSpc>
                <a:spcPts val="2500"/>
              </a:lnSpc>
              <a:buNone/>
            </a:pPr>
            <a:r>
              <a:rPr lang="en-US" sz="2000" b="1" dirty="0">
                <a:solidFill>
                  <a:srgbClr val="E0E4E6"/>
                </a:solidFill>
                <a:latin typeface="Spline Sans" pitchFamily="34" charset="0"/>
                <a:ea typeface="Spline Sans" pitchFamily="34" charset="-122"/>
                <a:cs typeface="Spline Sans" pitchFamily="34" charset="-120"/>
              </a:rPr>
              <a:t>Platform Media Sosial</a:t>
            </a:r>
            <a:endParaRPr lang="en-US" sz="2000" dirty="0"/>
          </a:p>
        </p:txBody>
      </p:sp>
      <p:sp>
        <p:nvSpPr>
          <p:cNvPr id="11" name="Text 6"/>
          <p:cNvSpPr/>
          <p:nvPr/>
        </p:nvSpPr>
        <p:spPr>
          <a:xfrm>
            <a:off x="5257800" y="5993725"/>
            <a:ext cx="4114681" cy="1097637"/>
          </a:xfrm>
          <a:prstGeom prst="rect">
            <a:avLst/>
          </a:prstGeom>
          <a:noFill/>
          <a:ln/>
        </p:spPr>
        <p:txBody>
          <a:bodyPr wrap="square" lIns="0" tIns="0" rIns="0" bIns="0" rtlCol="0" anchor="t"/>
          <a:lstStyle/>
          <a:p>
            <a:pPr algn="l" indent="0" marL="0">
              <a:lnSpc>
                <a:spcPts val="2850"/>
              </a:lnSpc>
              <a:buNone/>
            </a:pPr>
            <a:r>
              <a:rPr lang="en-US" sz="1800" dirty="0">
                <a:solidFill>
                  <a:srgbClr val="E0E4E6"/>
                </a:solidFill>
                <a:latin typeface="Barlow" pitchFamily="34" charset="0"/>
                <a:ea typeface="Barlow" pitchFamily="34" charset="-122"/>
                <a:cs typeface="Barlow" pitchFamily="34" charset="-120"/>
              </a:rPr>
              <a:t>Membangun platform media sosial dengan fitur interaktif, seperti profil pengguna, umpan berita, dan pesan.</a:t>
            </a:r>
            <a:endParaRPr lang="en-US" sz="1800" dirty="0"/>
          </a:p>
        </p:txBody>
      </p:sp>
      <p:pic>
        <p:nvPicPr>
          <p:cNvPr id="12" name="Image 3" descr="preencoded.png">    </p:cNvPr>
          <p:cNvPicPr>
            <a:picLocks noChangeAspect="1"/>
          </p:cNvPicPr>
          <p:nvPr/>
        </p:nvPicPr>
        <p:blipFill>
          <a:blip r:embed="rId4"/>
          <a:stretch>
            <a:fillRect/>
          </a:stretch>
        </p:blipFill>
        <p:spPr>
          <a:xfrm>
            <a:off x="9715381" y="2710220"/>
            <a:ext cx="4114681" cy="2543056"/>
          </a:xfrm>
          <a:prstGeom prst="rect">
            <a:avLst/>
          </a:prstGeom>
        </p:spPr>
      </p:pic>
      <p:sp>
        <p:nvSpPr>
          <p:cNvPr id="13" name="Text 7"/>
          <p:cNvSpPr/>
          <p:nvPr/>
        </p:nvSpPr>
        <p:spPr>
          <a:xfrm>
            <a:off x="9715381" y="5539026"/>
            <a:ext cx="2540794" cy="317540"/>
          </a:xfrm>
          <a:prstGeom prst="rect">
            <a:avLst/>
          </a:prstGeom>
          <a:noFill/>
          <a:ln/>
        </p:spPr>
        <p:txBody>
          <a:bodyPr wrap="none" lIns="0" tIns="0" rIns="0" bIns="0" rtlCol="0" anchor="t"/>
          <a:lstStyle/>
          <a:p>
            <a:pPr algn="l" indent="0" marL="0">
              <a:lnSpc>
                <a:spcPts val="2500"/>
              </a:lnSpc>
              <a:buNone/>
            </a:pPr>
            <a:r>
              <a:rPr lang="en-US" sz="2000" b="1" dirty="0">
                <a:solidFill>
                  <a:srgbClr val="E0E4E6"/>
                </a:solidFill>
                <a:latin typeface="Spline Sans" pitchFamily="34" charset="0"/>
                <a:ea typeface="Spline Sans" pitchFamily="34" charset="-122"/>
                <a:cs typeface="Spline Sans" pitchFamily="34" charset="-120"/>
              </a:rPr>
              <a:t>Aplikasi Mobile</a:t>
            </a:r>
            <a:endParaRPr lang="en-US" sz="2000" dirty="0"/>
          </a:p>
        </p:txBody>
      </p:sp>
      <p:sp>
        <p:nvSpPr>
          <p:cNvPr id="14" name="Text 8"/>
          <p:cNvSpPr/>
          <p:nvPr/>
        </p:nvSpPr>
        <p:spPr>
          <a:xfrm>
            <a:off x="9715381" y="5993725"/>
            <a:ext cx="4114681" cy="1829395"/>
          </a:xfrm>
          <a:prstGeom prst="rect">
            <a:avLst/>
          </a:prstGeom>
          <a:noFill/>
          <a:ln/>
        </p:spPr>
        <p:txBody>
          <a:bodyPr wrap="square" lIns="0" tIns="0" rIns="0" bIns="0" rtlCol="0" anchor="t"/>
          <a:lstStyle/>
          <a:p>
            <a:pPr algn="l" indent="0" marL="0">
              <a:lnSpc>
                <a:spcPts val="2850"/>
              </a:lnSpc>
              <a:buNone/>
            </a:pPr>
            <a:r>
              <a:rPr lang="en-US" sz="1800" dirty="0">
                <a:solidFill>
                  <a:srgbClr val="E0E4E6"/>
                </a:solidFill>
                <a:latin typeface="Barlow" pitchFamily="34" charset="0"/>
                <a:ea typeface="Barlow" pitchFamily="34" charset="-122"/>
                <a:cs typeface="Barlow" pitchFamily="34" charset="-120"/>
              </a:rPr>
              <a:t>Membangun aplikasi mobile untuk pemesanan tiket pesawat, hotel, dan transportasi dengan desain yang responsif dan fungsionalitas yang lengkap.</a:t>
            </a:r>
            <a:endParaRPr lang="en-US" sz="1800" dirty="0"/>
          </a:p>
        </p:txBody>
      </p:sp>
      <p:pic>
        <p:nvPicPr>
          <p:cNvPr id="15"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2024-08-30T16:00:54Z</dcterms:created>
  <dcterms:modified xsi:type="dcterms:W3CDTF">2024-08-30T16:00:54Z</dcterms:modified>
</cp:coreProperties>
</file>